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322" r:id="rId2"/>
    <p:sldId id="563" r:id="rId3"/>
    <p:sldId id="391" r:id="rId4"/>
    <p:sldId id="368" r:id="rId5"/>
    <p:sldId id="369" r:id="rId6"/>
    <p:sldId id="395" r:id="rId7"/>
    <p:sldId id="578" r:id="rId8"/>
    <p:sldId id="566" r:id="rId9"/>
    <p:sldId id="567" r:id="rId10"/>
    <p:sldId id="588" r:id="rId11"/>
    <p:sldId id="374" r:id="rId12"/>
    <p:sldId id="573" r:id="rId13"/>
    <p:sldId id="582" r:id="rId14"/>
    <p:sldId id="585" r:id="rId15"/>
    <p:sldId id="579" r:id="rId16"/>
    <p:sldId id="590" r:id="rId17"/>
    <p:sldId id="591" r:id="rId18"/>
    <p:sldId id="587" r:id="rId19"/>
    <p:sldId id="583" r:id="rId20"/>
    <p:sldId id="586" r:id="rId21"/>
    <p:sldId id="580" r:id="rId22"/>
    <p:sldId id="5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392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4" autoAdjust="0"/>
    <p:restoredTop sz="85006" autoAdjust="0"/>
  </p:normalViewPr>
  <p:slideViewPr>
    <p:cSldViewPr snapToGrid="0">
      <p:cViewPr varScale="1">
        <p:scale>
          <a:sx n="71" d="100"/>
          <a:sy n="71" d="100"/>
        </p:scale>
        <p:origin x="941" y="-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7DFE-A0F2-4647-811A-DD0D660521A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67352-B914-1344-B0E4-54832C5A8A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5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2DFF-AA5D-4571-B73E-CB0E4078954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702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2DFF-AA5D-4571-B73E-CB0E4078954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637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latin typeface="Arial" panose="020B0604020202020204" pitchFamily="34" charset="0"/>
                <a:ea typeface="ヒラギノ角ゴ Pro W3" pitchFamily="2" charset="-128"/>
              </a:rPr>
              <a:t>RLI Nederland 2020 [dag 2, </a:t>
            </a:r>
            <a:r>
              <a:rPr lang="en-US" altLang="en-US" dirty="0" err="1">
                <a:latin typeface="Arial" panose="020B0604020202020204" pitchFamily="34" charset="0"/>
                <a:ea typeface="ヒラギノ角ゴ Pro W3" pitchFamily="2" charset="-128"/>
              </a:rPr>
              <a:t>deel</a:t>
            </a:r>
            <a:r>
              <a:rPr lang="en-US" altLang="en-US" dirty="0">
                <a:latin typeface="Arial" panose="020B0604020202020204" pitchFamily="34" charset="0"/>
                <a:ea typeface="ヒラギノ角ゴ Pro W3" pitchFamily="2" charset="-128"/>
              </a:rPr>
              <a:t> 1,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2" charset="-128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ea typeface="ヒラギノ角ゴ Pro W3" pitchFamily="2" charset="-128"/>
              </a:rPr>
              <a:t>ppt</a:t>
            </a:r>
            <a:r>
              <a:rPr lang="en-US" altLang="en-US" sz="1400" dirty="0">
                <a:latin typeface="Arial" panose="020B0604020202020204" pitchFamily="34" charset="0"/>
                <a:ea typeface="ヒラギノ角ゴ Pro W3" pitchFamily="2" charset="-128"/>
              </a:rPr>
              <a:t> 10] </a:t>
            </a:r>
            <a:r>
              <a:rPr lang="nl-NL" altLang="nl-NL" b="1" dirty="0">
                <a:latin typeface="Georgia" panose="02040502050405020303" pitchFamily="18" charset="0"/>
                <a:ea typeface="ヒラギノ角ゴ Pro W3" pitchFamily="-84" charset="-128"/>
              </a:rPr>
              <a:t>Global Grants</a:t>
            </a:r>
            <a:endParaRPr lang="en-GB" altLang="nl-NL" dirty="0">
              <a:latin typeface="Georgia" panose="02040502050405020303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sz="1400" dirty="0">
              <a:latin typeface="Georgia" panose="02040502050405020303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400" dirty="0">
                <a:latin typeface="Georgia" panose="02040502050405020303" pitchFamily="18" charset="0"/>
              </a:rPr>
              <a:t>Rotary Foundation Global Grants fund projects and activities that are </a:t>
            </a:r>
            <a:r>
              <a:rPr lang="en-US" sz="1400" b="1" dirty="0">
                <a:latin typeface="Georgia" panose="02040502050405020303" pitchFamily="18" charset="0"/>
              </a:rPr>
              <a:t>sustainable</a:t>
            </a:r>
            <a:r>
              <a:rPr lang="en-US" sz="1400" dirty="0">
                <a:latin typeface="Georgia" panose="02040502050405020303" pitchFamily="18" charset="0"/>
              </a:rPr>
              <a:t>, create a </a:t>
            </a:r>
            <a:r>
              <a:rPr lang="en-US" sz="1400" b="1" dirty="0">
                <a:latin typeface="Georgia" panose="02040502050405020303" pitchFamily="18" charset="0"/>
              </a:rPr>
              <a:t>high impact </a:t>
            </a:r>
            <a:r>
              <a:rPr lang="en-US" sz="1400" dirty="0">
                <a:latin typeface="Georgia" panose="02040502050405020303" pitchFamily="18" charset="0"/>
              </a:rPr>
              <a:t>change in the community, and relate to the goals of the areas of focus.</a:t>
            </a:r>
          </a:p>
          <a:p>
            <a:pPr eaLnBrk="1" hangingPunct="1"/>
            <a:endParaRPr lang="nl-NL" altLang="nl-NL" sz="1200" b="1" dirty="0">
              <a:latin typeface="Georgia" panose="02040502050405020303" pitchFamily="18" charset="0"/>
              <a:ea typeface="ヒラギノ角ゴ Pro W3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1200" dirty="0">
                <a:latin typeface="Georgia" panose="02040502050405020303" pitchFamily="18" charset="0"/>
              </a:rPr>
              <a:t>Global grants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were designed to focus the majority of The Rotary Foundation resources on larger, more sustainable projects that fall within the six areas of focus.  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are supported by a minimum match from the World Fund of US$15,000 and a minimum project budget of US$30,000.    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are international, requiring a partnership between a host club or district and at least one club or district across borders.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must be sustainable, which means they are designed and implemented so that the benefiting community can maintain long-term solutions to community needs after grant funding ends.</a:t>
            </a:r>
          </a:p>
          <a:p>
            <a:pPr eaLnBrk="1" hangingPunct="1">
              <a:spcBef>
                <a:spcPts val="0"/>
              </a:spcBef>
            </a:pPr>
            <a:endParaRPr lang="en-US" sz="1200" dirty="0">
              <a:latin typeface="Georgia" panose="02040502050405020303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200" dirty="0">
                <a:latin typeface="Georgia" panose="02040502050405020303" pitchFamily="18" charset="0"/>
              </a:rPr>
              <a:t>Global Grant projects may be developed by either Clubs or Districts.</a:t>
            </a:r>
          </a:p>
          <a:p>
            <a:pPr eaLnBrk="1" hangingPunct="1">
              <a:spcBef>
                <a:spcPts val="0"/>
              </a:spcBef>
            </a:pPr>
            <a:endParaRPr lang="en-US" sz="1200" dirty="0">
              <a:latin typeface="Georgia" panose="02040502050405020303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9644-9C66-4091-AC28-A8EC27D3C69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3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2DFF-AA5D-4571-B73E-CB0E40789545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0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609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 spc="-50"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045484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32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6F825-C38C-AE4E-98FF-DEF6B57ACA8D}"/>
              </a:ext>
            </a:extLst>
          </p:cNvPr>
          <p:cNvSpPr txBox="1"/>
          <p:nvPr userDrawn="1"/>
        </p:nvSpPr>
        <p:spPr>
          <a:xfrm>
            <a:off x="3286539" y="4837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7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37" y="1105956"/>
            <a:ext cx="10058400" cy="616227"/>
          </a:xfrm>
        </p:spPr>
        <p:txBody>
          <a:bodyPr anchor="t"/>
          <a:lstStyle>
            <a:lvl1pPr marL="0"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837" y="1875552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66000">
              <a:schemeClr val="accent1">
                <a:lumMod val="20000"/>
                <a:lumOff val="80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20000"/>
                <a:lumOff val="80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056320-799F-4A4F-83BA-2012913315A8}"/>
              </a:ext>
            </a:extLst>
          </p:cNvPr>
          <p:cNvCxnSpPr/>
          <p:nvPr userDrawn="1"/>
        </p:nvCxnSpPr>
        <p:spPr>
          <a:xfrm>
            <a:off x="1158240" y="714168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be/url?sa=i&amp;rct=j&amp;q=&amp;esrc=s&amp;frm=1&amp;source=images&amp;cd=&amp;cad=rja&amp;docid=GUSFZmP46kEUmM&amp;tbnid=XpbQybdGezRDLM:&amp;ved=0CAUQjRw&amp;url=http://www.tma-el.org/development-annual-giving-about.htm&amp;ei=ICtxUtH2K_GR0QXjvICYAw&amp;psig=AFQjCNErRgLsNaDjpYOb1lJMTR6XrLsG4g&amp;ust=13832336877037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.rotary2130.org/nl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.rotary2130.org/nl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mailto:foundation@rotary2130.be" TargetMode="External"/><Relationship Id="rId4" Type="http://schemas.openxmlformats.org/officeDocument/2006/relationships/hyperlink" Target="https://foundation.rotary2130.org/nl/content/various/show/993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be/url?sa=i&amp;rct=j&amp;q=&amp;esrc=s&amp;frm=1&amp;source=images&amp;cd=&amp;cad=rja&amp;docid=GUSFZmP46kEUmM&amp;tbnid=XpbQybdGezRDLM:&amp;ved=0CAUQjRw&amp;url=http://www.tma-el.org/development-annual-giving-about.htm&amp;ei=ICtxUtH2K_GR0QXjvICYAw&amp;psig=AFQjCNErRgLsNaDjpYOb1lJMTR6XrLsG4g&amp;ust=13832336877037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.rotary2130.org/nl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foundation.rotary2130.org/nl/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be/url?sa=i&amp;rct=j&amp;q=&amp;esrc=s&amp;frm=1&amp;source=images&amp;cd=&amp;cad=rja&amp;docid=GUSFZmP46kEUmM&amp;tbnid=XpbQybdGezRDLM:&amp;ved=0CAUQjRw&amp;url=http://www.tma-el.org/development-annual-giving-about.htm&amp;ei=ICtxUtH2K_GR0QXjvICYAw&amp;psig=AFQjCNErRgLsNaDjpYOb1lJMTR6XrLsG4g&amp;ust=13832336877037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docid=ALebYHD9nAF2KM&amp;tbnid=Fao5j8rRMizV2M:&amp;ved=0CAUQjRw&amp;url=http://www.sfacademy.org/Giving_Make_A_Donation.aspx&amp;ei=lSpxUqC2E7Ga0AXXwYCoBA&amp;psig=AFQjCNErRgLsNaDjpYOb1lJMTR6XrLsG4g&amp;ust=1383233687703721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&amp;esrc=s&amp;frm=1&amp;source=images&amp;cd=&amp;cad=rja&amp;docid=bIIGrK2TgmhE1M&amp;tbnid=w5YuEJcEdpMNEM:&amp;ved=0CAUQjRw&amp;url=http://sylvialuyckx.blogspot.com/&amp;ei=PixxUt3YMoeR0AWL-YDIDQ&amp;psig=AFQjCNGO5PdfOmUVc7rWBCo2RY3AyBp-qg&amp;ust=1383234964825237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.rotary2130.org/nl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mailto:foundation@rotary2130.be" TargetMode="External"/><Relationship Id="rId4" Type="http://schemas.openxmlformats.org/officeDocument/2006/relationships/hyperlink" Target="https://foundation.rotary2130.org/nl/content/various/show/993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17BE20CD-A13C-414A-B21B-5EDDA76F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43" y="284478"/>
            <a:ext cx="2310121" cy="872071"/>
          </a:xfrm>
          <a:prstGeom prst="rect">
            <a:avLst/>
          </a:prstGeom>
        </p:spPr>
      </p:pic>
      <p:pic>
        <p:nvPicPr>
          <p:cNvPr id="4" name="Afbeelding 3" descr="Afbeelding met tekening, meter, klok&#10;&#10;Automatisch gegenereerde beschrijving">
            <a:extLst>
              <a:ext uri="{FF2B5EF4-FFF2-40B4-BE49-F238E27FC236}">
                <a16:creationId xmlns:a16="http://schemas.microsoft.com/office/drawing/2014/main" id="{FA79C6FF-A8C0-4CBD-91BC-6FB69E2B8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" y="284478"/>
            <a:ext cx="3882813" cy="80112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9E8D13E-8F22-4B56-B476-B6CC538E9291}"/>
              </a:ext>
            </a:extLst>
          </p:cNvPr>
          <p:cNvSpPr txBox="1"/>
          <p:nvPr/>
        </p:nvSpPr>
        <p:spPr>
          <a:xfrm>
            <a:off x="1155748" y="1675168"/>
            <a:ext cx="7842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17448F"/>
                </a:solidFill>
              </a:rPr>
              <a:t>CERTIFICATIESEMINAR</a:t>
            </a:r>
            <a:endParaRPr lang="nl-NL" sz="4800" b="1" u="sng" dirty="0">
              <a:solidFill>
                <a:srgbClr val="17448F"/>
              </a:solidFill>
            </a:endParaRPr>
          </a:p>
          <a:p>
            <a:pPr algn="ctr"/>
            <a:r>
              <a:rPr lang="nl-NL" sz="4800" b="1" dirty="0">
                <a:solidFill>
                  <a:srgbClr val="17448F"/>
                </a:solidFill>
              </a:rPr>
              <a:t>SESSIE 2 + SESSIE 3</a:t>
            </a:r>
          </a:p>
          <a:p>
            <a:pPr algn="ctr"/>
            <a:endParaRPr lang="nl-NL" sz="3200" b="1" dirty="0">
              <a:solidFill>
                <a:srgbClr val="17448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10C41-973B-4ADD-843F-44CA21B4D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7" y="4241260"/>
            <a:ext cx="2244467" cy="22444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BCC0DE-37B8-3019-ABBD-4E8D69871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6703" y="3160518"/>
            <a:ext cx="2079461" cy="31461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EF51884-7DE4-DE87-6C62-21F0D293B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51" y="5576988"/>
            <a:ext cx="469277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7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99717-51D9-8BD7-DDA7-9C720ABD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54" y="669681"/>
            <a:ext cx="3200400" cy="3645967"/>
          </a:xfrm>
        </p:spPr>
        <p:txBody>
          <a:bodyPr>
            <a:noAutofit/>
          </a:bodyPr>
          <a:lstStyle/>
          <a:p>
            <a:r>
              <a:rPr lang="nl-BE" sz="3000" dirty="0"/>
              <a:t>Cf: GG RC Tielt</a:t>
            </a:r>
            <a:br>
              <a:rPr lang="nl-BE" sz="3000" dirty="0"/>
            </a:br>
            <a:r>
              <a:rPr lang="nl-BE" sz="3000" dirty="0"/>
              <a:t>Start in 2020</a:t>
            </a:r>
            <a:br>
              <a:rPr lang="nl-BE" sz="3000" dirty="0"/>
            </a:br>
            <a:r>
              <a:rPr lang="nl-BE" sz="3000" dirty="0"/>
              <a:t>Goedgekeurd 2022</a:t>
            </a:r>
            <a:br>
              <a:rPr lang="nl-BE" sz="3000" dirty="0"/>
            </a:br>
            <a:br>
              <a:rPr lang="nl-BE" sz="3000" dirty="0"/>
            </a:br>
            <a:r>
              <a:rPr lang="nl-BE" sz="3000" dirty="0"/>
              <a:t>Verbeteren toegang en kwaliteit medische dienstverlening in </a:t>
            </a:r>
            <a:r>
              <a:rPr lang="nl-BE" sz="3000" dirty="0" err="1"/>
              <a:t>Tigrai</a:t>
            </a:r>
            <a:r>
              <a:rPr lang="nl-BE" sz="3000" dirty="0"/>
              <a:t>, Ethiopië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2A5B19-D918-E779-A24E-CD45AB96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891" y="2662698"/>
            <a:ext cx="3200400" cy="38176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b="1" dirty="0">
                <a:solidFill>
                  <a:srgbClr val="294392"/>
                </a:solidFill>
              </a:rPr>
              <a:t>RC Tielt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solidFill>
                  <a:srgbClr val="294392"/>
                </a:solidFill>
              </a:rPr>
              <a:t>RC Damme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solidFill>
                  <a:srgbClr val="294392"/>
                </a:solidFill>
              </a:rPr>
              <a:t>RC Deinze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solidFill>
                  <a:srgbClr val="294392"/>
                </a:solidFill>
              </a:rPr>
              <a:t>RC Harelbeke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solidFill>
                  <a:srgbClr val="294392"/>
                </a:solidFill>
              </a:rPr>
              <a:t>RC Izegem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solidFill>
                  <a:srgbClr val="294392"/>
                </a:solidFill>
              </a:rPr>
              <a:t>RC Jabbeke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solidFill>
                  <a:srgbClr val="294392"/>
                </a:solidFill>
              </a:rPr>
              <a:t>RC Kortrijk Leie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solidFill>
                  <a:srgbClr val="294392"/>
                </a:solidFill>
              </a:rPr>
              <a:t>RC Kortrijk-</a:t>
            </a:r>
            <a:r>
              <a:rPr lang="nl-BE" dirty="0" err="1">
                <a:solidFill>
                  <a:srgbClr val="294392"/>
                </a:solidFill>
              </a:rPr>
              <a:t>Groeninghe</a:t>
            </a:r>
            <a:endParaRPr lang="nl-BE" dirty="0">
              <a:solidFill>
                <a:srgbClr val="294392"/>
              </a:solidFill>
            </a:endParaRPr>
          </a:p>
          <a:p>
            <a:endParaRPr lang="nl-BE" dirty="0">
              <a:solidFill>
                <a:srgbClr val="29439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2DECBC-B0F0-A43F-9012-0F996F405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654" y="4366729"/>
            <a:ext cx="3200400" cy="2327562"/>
          </a:xfrm>
        </p:spPr>
        <p:txBody>
          <a:bodyPr/>
          <a:lstStyle/>
          <a:p>
            <a:r>
              <a:rPr lang="nl-BE" dirty="0"/>
              <a:t>BUDGET GG PROJECT	= $ 164.279 </a:t>
            </a:r>
          </a:p>
          <a:p>
            <a:r>
              <a:rPr lang="nl-BE" dirty="0"/>
              <a:t>Bijdrage RC Tielt	= $     5.500</a:t>
            </a:r>
          </a:p>
          <a:p>
            <a:r>
              <a:rPr lang="nl-BE" dirty="0"/>
              <a:t>Bijdragen andere clubs</a:t>
            </a:r>
          </a:p>
          <a:p>
            <a:r>
              <a:rPr lang="nl-BE" dirty="0"/>
              <a:t>    uit ons district	= $   50.284</a:t>
            </a:r>
          </a:p>
          <a:p>
            <a:r>
              <a:rPr lang="nl-BE" dirty="0"/>
              <a:t>Bijdrage district uit DDF	= $   10.000</a:t>
            </a:r>
          </a:p>
          <a:p>
            <a:r>
              <a:rPr lang="nl-BE" dirty="0"/>
              <a:t>Bijdrage World Fund	= $   62.805</a:t>
            </a:r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EC70EBA-97FF-E587-DE40-0E8837FCD915}"/>
              </a:ext>
            </a:extLst>
          </p:cNvPr>
          <p:cNvSpPr txBox="1"/>
          <p:nvPr/>
        </p:nvSpPr>
        <p:spPr>
          <a:xfrm>
            <a:off x="392654" y="163709"/>
            <a:ext cx="11066929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        </a:t>
            </a:r>
            <a:r>
              <a:rPr lang="nl-NL" sz="2800" b="1" dirty="0">
                <a:solidFill>
                  <a:schemeClr val="bg1"/>
                </a:solidFill>
              </a:rPr>
              <a:t>GLOBAL GRANTS</a:t>
            </a:r>
            <a:r>
              <a:rPr lang="nl-NL" sz="2800" b="1" dirty="0">
                <a:solidFill>
                  <a:srgbClr val="0070C0"/>
                </a:solidFill>
              </a:rPr>
              <a:t>				SAMEN MAKEN WE HET VERSCHIL !!!</a:t>
            </a:r>
            <a:endParaRPr lang="nl-BE" sz="2800" b="1" dirty="0">
              <a:solidFill>
                <a:srgbClr val="0070C0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467BCC1-357E-AF96-D16D-DDC4375A45FF}"/>
              </a:ext>
            </a:extLst>
          </p:cNvPr>
          <p:cNvSpPr txBox="1">
            <a:spLocks/>
          </p:cNvSpPr>
          <p:nvPr/>
        </p:nvSpPr>
        <p:spPr>
          <a:xfrm>
            <a:off x="8433880" y="2558534"/>
            <a:ext cx="3200400" cy="36163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Kruishoutem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Maldegem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Oostende Maritiem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Oostrozebeke Mand.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Poperinge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Roeselare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Roeselare Mercurius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BE" dirty="0">
                <a:solidFill>
                  <a:srgbClr val="294392"/>
                </a:solidFill>
              </a:rPr>
              <a:t>RC Torhout Houtland</a:t>
            </a: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40A9577-3CAD-034C-0A43-2B5306B3A306}"/>
              </a:ext>
            </a:extLst>
          </p:cNvPr>
          <p:cNvSpPr txBox="1"/>
          <p:nvPr/>
        </p:nvSpPr>
        <p:spPr>
          <a:xfrm>
            <a:off x="5006675" y="970485"/>
            <a:ext cx="584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294392"/>
                </a:solidFill>
              </a:rPr>
              <a:t>16 clubs namen deel uit ons district</a:t>
            </a:r>
          </a:p>
          <a:p>
            <a:pPr algn="ctr"/>
            <a:r>
              <a:rPr lang="nl-BE" sz="2400" b="1" dirty="0">
                <a:solidFill>
                  <a:srgbClr val="294392"/>
                </a:solidFill>
              </a:rPr>
              <a:t>Bijdragen tussen $ 284 en $ 5.500  / club</a:t>
            </a:r>
          </a:p>
          <a:p>
            <a:pPr algn="ctr"/>
            <a:r>
              <a:rPr lang="nl-BE" sz="2400" b="1" dirty="0">
                <a:solidFill>
                  <a:srgbClr val="294392"/>
                </a:solidFill>
              </a:rPr>
              <a:t>	=&gt; ALLE KLEINE BEETJES HELPEN !</a:t>
            </a:r>
            <a:endParaRPr lang="nl-BE" b="1" dirty="0">
              <a:solidFill>
                <a:srgbClr val="294392"/>
              </a:solidFill>
            </a:endParaRPr>
          </a:p>
        </p:txBody>
      </p:sp>
      <p:sp>
        <p:nvSpPr>
          <p:cNvPr id="8" name="PIJL-RECHTS 13">
            <a:extLst>
              <a:ext uri="{FF2B5EF4-FFF2-40B4-BE49-F238E27FC236}">
                <a16:creationId xmlns:a16="http://schemas.microsoft.com/office/drawing/2014/main" id="{B5F32036-B066-692E-090C-6B6378D9A4BA}"/>
              </a:ext>
            </a:extLst>
          </p:cNvPr>
          <p:cNvSpPr/>
          <p:nvPr/>
        </p:nvSpPr>
        <p:spPr>
          <a:xfrm>
            <a:off x="4220625" y="261904"/>
            <a:ext cx="404266" cy="32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8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oomdiagram: Magnetische schijf 10"/>
          <p:cNvSpPr/>
          <p:nvPr/>
        </p:nvSpPr>
        <p:spPr>
          <a:xfrm>
            <a:off x="9348064" y="1079459"/>
            <a:ext cx="2088232" cy="2664296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9481013" y="2117434"/>
            <a:ext cx="1857751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294392"/>
                </a:solidFill>
              </a:rPr>
              <a:t>DDF à D2130 vr </a:t>
            </a:r>
          </a:p>
          <a:p>
            <a:pPr algn="ctr"/>
            <a:r>
              <a:rPr lang="nl-BE" sz="2000" b="1" dirty="0">
                <a:solidFill>
                  <a:srgbClr val="294392"/>
                </a:solidFill>
              </a:rPr>
              <a:t>Club Projecten</a:t>
            </a:r>
          </a:p>
        </p:txBody>
      </p:sp>
      <p:sp>
        <p:nvSpPr>
          <p:cNvPr id="14" name="PIJL-RECHTS 13"/>
          <p:cNvSpPr/>
          <p:nvPr/>
        </p:nvSpPr>
        <p:spPr>
          <a:xfrm>
            <a:off x="7421025" y="1708657"/>
            <a:ext cx="171166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298635" y="2535200"/>
            <a:ext cx="176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294392"/>
                </a:solidFill>
              </a:rPr>
              <a:t>GIFTEN CLUBS</a:t>
            </a:r>
          </a:p>
          <a:p>
            <a:pPr algn="ctr"/>
            <a:r>
              <a:rPr lang="nl-BE" sz="3600" b="1" dirty="0">
                <a:solidFill>
                  <a:srgbClr val="294392"/>
                </a:solidFill>
              </a:rPr>
              <a:t>E.A.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C840433B-836F-4266-BA52-7F552445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973" y="2338959"/>
            <a:ext cx="1612480" cy="1577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799" b="1" dirty="0">
                <a:solidFill>
                  <a:schemeClr val="bg1"/>
                </a:solidFill>
              </a:rPr>
              <a:t>SHARE </a:t>
            </a:r>
            <a:r>
              <a:rPr lang="en-US" sz="2799" b="1" dirty="0" err="1">
                <a:solidFill>
                  <a:schemeClr val="bg1"/>
                </a:solidFill>
              </a:rPr>
              <a:t>systeem</a:t>
            </a:r>
            <a:endParaRPr lang="en-US" sz="2799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799" b="1" dirty="0">
                <a:solidFill>
                  <a:schemeClr val="bg1"/>
                </a:solidFill>
              </a:rPr>
              <a:t>Na 3 </a:t>
            </a:r>
            <a:r>
              <a:rPr lang="en-US" sz="2799" b="1" dirty="0" err="1">
                <a:solidFill>
                  <a:schemeClr val="bg1"/>
                </a:solidFill>
              </a:rPr>
              <a:t>jaar</a:t>
            </a:r>
            <a:endParaRPr lang="en-US" sz="2799" b="1" dirty="0">
              <a:solidFill>
                <a:schemeClr val="bg1"/>
              </a:solidFill>
            </a:endParaRPr>
          </a:p>
        </p:txBody>
      </p:sp>
      <p:pic>
        <p:nvPicPr>
          <p:cNvPr id="13" name="Afbeelding 35">
            <a:extLst>
              <a:ext uri="{FF2B5EF4-FFF2-40B4-BE49-F238E27FC236}">
                <a16:creationId xmlns:a16="http://schemas.microsoft.com/office/drawing/2014/main" id="{8D88D812-A372-4843-BDC9-09E93D111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  <p:pic>
        <p:nvPicPr>
          <p:cNvPr id="3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D64BCB96-D2E2-5058-EB62-1E4F7208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03" y="252509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RECHTS 13">
            <a:extLst>
              <a:ext uri="{FF2B5EF4-FFF2-40B4-BE49-F238E27FC236}">
                <a16:creationId xmlns:a16="http://schemas.microsoft.com/office/drawing/2014/main" id="{0961BCAE-1906-9EBB-2C23-9AFA2C98A54D}"/>
              </a:ext>
            </a:extLst>
          </p:cNvPr>
          <p:cNvSpPr/>
          <p:nvPr/>
        </p:nvSpPr>
        <p:spPr>
          <a:xfrm rot="5400000">
            <a:off x="9634318" y="3342588"/>
            <a:ext cx="147733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938BB-3418-C7E1-9B76-CCD90E11E3A4}"/>
              </a:ext>
            </a:extLst>
          </p:cNvPr>
          <p:cNvSpPr txBox="1"/>
          <p:nvPr/>
        </p:nvSpPr>
        <p:spPr>
          <a:xfrm>
            <a:off x="8890879" y="4435920"/>
            <a:ext cx="2974806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294392"/>
                </a:solidFill>
              </a:rPr>
              <a:t>2022-23</a:t>
            </a:r>
          </a:p>
          <a:p>
            <a:pPr algn="ctr"/>
            <a:r>
              <a:rPr lang="nl-BE" sz="2000" b="1" dirty="0">
                <a:solidFill>
                  <a:srgbClr val="294392"/>
                </a:solidFill>
              </a:rPr>
              <a:t>BESCHIKBAAR VOOR </a:t>
            </a:r>
          </a:p>
          <a:p>
            <a:pPr algn="ctr"/>
            <a:r>
              <a:rPr lang="nl-BE" sz="2000" b="1" dirty="0">
                <a:solidFill>
                  <a:srgbClr val="294392"/>
                </a:solidFill>
              </a:rPr>
              <a:t>GLOBAL GRANTS:</a:t>
            </a: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+/- $ 150.000 </a:t>
            </a:r>
          </a:p>
        </p:txBody>
      </p:sp>
      <p:pic>
        <p:nvPicPr>
          <p:cNvPr id="16" name="Picture 2" descr="Planning the Perfect Annual Fund Campaign">
            <a:extLst>
              <a:ext uri="{FF2B5EF4-FFF2-40B4-BE49-F238E27FC236}">
                <a16:creationId xmlns:a16="http://schemas.microsoft.com/office/drawing/2014/main" id="{0969D53D-6D33-A860-F199-B8D6D45A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99" y="1484234"/>
            <a:ext cx="4010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clubrunner.blob.core.windows.net/00000008672/Stories/e65b8b7a-c3eb-421e-ab64-eb19e13306c3.jpg">
            <a:extLst>
              <a:ext uri="{FF2B5EF4-FFF2-40B4-BE49-F238E27FC236}">
                <a16:creationId xmlns:a16="http://schemas.microsoft.com/office/drawing/2014/main" id="{8330D21B-7F52-7583-7F73-D90FC3C1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277" y="4081337"/>
            <a:ext cx="1296143" cy="1292429"/>
          </a:xfrm>
          <a:prstGeom prst="rect">
            <a:avLst/>
          </a:prstGeom>
          <a:noFill/>
        </p:spPr>
      </p:pic>
      <p:sp>
        <p:nvSpPr>
          <p:cNvPr id="20" name="PIJL-RECHTS 13">
            <a:extLst>
              <a:ext uri="{FF2B5EF4-FFF2-40B4-BE49-F238E27FC236}">
                <a16:creationId xmlns:a16="http://schemas.microsoft.com/office/drawing/2014/main" id="{3BB2D306-0B7A-A216-C5D1-DFB8B89A484F}"/>
              </a:ext>
            </a:extLst>
          </p:cNvPr>
          <p:cNvSpPr/>
          <p:nvPr/>
        </p:nvSpPr>
        <p:spPr>
          <a:xfrm>
            <a:off x="1850315" y="3054556"/>
            <a:ext cx="130888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7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ma-el.org/images/Annual%20Giving/Giving-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0100" y="304571"/>
            <a:ext cx="3064550" cy="3703542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383194" y="4589026"/>
            <a:ext cx="58477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94392"/>
                </a:solidFill>
              </a:rPr>
              <a:t>BUDGET GG PROJECT		= $ 72.000 </a:t>
            </a:r>
          </a:p>
          <a:p>
            <a:r>
              <a:rPr lang="nl-BE" sz="2400" b="1" dirty="0">
                <a:solidFill>
                  <a:srgbClr val="294392"/>
                </a:solidFill>
              </a:rPr>
              <a:t>Bijdrage E-Club			= $ 22.900</a:t>
            </a:r>
          </a:p>
          <a:p>
            <a:r>
              <a:rPr lang="nl-BE" sz="2400" b="1" dirty="0">
                <a:solidFill>
                  <a:srgbClr val="294392"/>
                </a:solidFill>
              </a:rPr>
              <a:t>Bijdrage district uit DDF	= $ 24.775</a:t>
            </a:r>
          </a:p>
          <a:p>
            <a:r>
              <a:rPr lang="nl-BE" sz="2400" b="1" dirty="0">
                <a:solidFill>
                  <a:srgbClr val="294392"/>
                </a:solidFill>
              </a:rPr>
              <a:t>Bijdrage </a:t>
            </a:r>
            <a:r>
              <a:rPr lang="nl-BE" sz="2400" b="1" dirty="0" err="1">
                <a:solidFill>
                  <a:srgbClr val="294392"/>
                </a:solidFill>
              </a:rPr>
              <a:t>annual</a:t>
            </a:r>
            <a:r>
              <a:rPr lang="nl-BE" sz="2400" b="1" dirty="0">
                <a:solidFill>
                  <a:srgbClr val="294392"/>
                </a:solidFill>
              </a:rPr>
              <a:t> Fund		= $ 19,745</a:t>
            </a:r>
          </a:p>
          <a:p>
            <a:endParaRPr lang="nl-BE" b="1" dirty="0">
              <a:solidFill>
                <a:srgbClr val="29439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" y="400384"/>
            <a:ext cx="3064549" cy="11549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FBE088F-C26C-A09C-C81E-B1711A4DE7AB}"/>
              </a:ext>
            </a:extLst>
          </p:cNvPr>
          <p:cNvSpPr txBox="1"/>
          <p:nvPr/>
        </p:nvSpPr>
        <p:spPr>
          <a:xfrm>
            <a:off x="267105" y="2213392"/>
            <a:ext cx="38638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CLUBS AAN HET WOORD …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Ervaringen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met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    GLOBAL GRANT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EEDB49-214B-BE38-AC09-22FBD3631830}"/>
              </a:ext>
            </a:extLst>
          </p:cNvPr>
          <p:cNvSpPr txBox="1"/>
          <p:nvPr/>
        </p:nvSpPr>
        <p:spPr>
          <a:xfrm>
            <a:off x="274704" y="3954187"/>
            <a:ext cx="33441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Rotary D2130 E-Club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Mali: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ontwikkeling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van land- en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tuinbouw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ten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behoeve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van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duurzame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voedselproductie</a:t>
            </a:r>
            <a:endParaRPr lang="en-US" sz="2400" b="1" dirty="0">
              <a:solidFill>
                <a:srgbClr val="29439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11644A-3A7B-6B7C-C824-C59BABCC5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405" y="115694"/>
            <a:ext cx="2079461" cy="31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02B01-069D-F8B3-087C-31BCFB0D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26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A9E8D13E-8F22-4B56-B476-B6CC538E9291}"/>
              </a:ext>
            </a:extLst>
          </p:cNvPr>
          <p:cNvSpPr txBox="1"/>
          <p:nvPr/>
        </p:nvSpPr>
        <p:spPr>
          <a:xfrm>
            <a:off x="7811311" y="4357788"/>
            <a:ext cx="38499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>
                <a:solidFill>
                  <a:srgbClr val="17448F"/>
                </a:solidFill>
              </a:rPr>
              <a:t>Bezoek de website</a:t>
            </a:r>
          </a:p>
          <a:p>
            <a:endParaRPr lang="nl-NL" sz="1200" b="1" dirty="0">
              <a:solidFill>
                <a:srgbClr val="17448F"/>
              </a:solidFill>
            </a:endParaRPr>
          </a:p>
          <a:p>
            <a:r>
              <a:rPr lang="nl-NL" sz="3400" b="1" dirty="0">
                <a:solidFill>
                  <a:srgbClr val="17448F"/>
                </a:solidFill>
                <a:hlinkClick r:id="rId3"/>
              </a:rPr>
              <a:t>https://foundation.rotary2130.org/nl/</a:t>
            </a:r>
            <a:r>
              <a:rPr lang="nl-NL" sz="3400" b="1" dirty="0">
                <a:solidFill>
                  <a:srgbClr val="17448F"/>
                </a:solidFill>
              </a:rPr>
              <a:t> </a:t>
            </a:r>
          </a:p>
        </p:txBody>
      </p:sp>
      <p:pic>
        <p:nvPicPr>
          <p:cNvPr id="12" name="Picture 2" descr="http://www.viamailstudio.nl/admin/temp/newsletters/624/vraagteken.jpg">
            <a:extLst>
              <a:ext uri="{FF2B5EF4-FFF2-40B4-BE49-F238E27FC236}">
                <a16:creationId xmlns:a16="http://schemas.microsoft.com/office/drawing/2014/main" id="{23B43FB4-D761-45BD-A0D5-04D31A64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1218189"/>
            <a:ext cx="6183904" cy="37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B44386E-2EED-1A18-0E1A-FE4C3CC5E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405" y="115694"/>
            <a:ext cx="2079461" cy="3146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54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5" y="348191"/>
            <a:ext cx="2717183" cy="10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23815" y="2624930"/>
            <a:ext cx="8076413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ROTARY, EEN BUSINESS CLUB MET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GRANTS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294392"/>
                </a:solidFill>
              </a:rPr>
              <a:t>DISTRICT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POLIOPLUS &amp; PAUL HARRIS SOCIETY</a:t>
            </a:r>
          </a:p>
        </p:txBody>
      </p:sp>
      <p:sp>
        <p:nvSpPr>
          <p:cNvPr id="10" name="Tijdelijke aanduiding voor voettekst 8"/>
          <p:cNvSpPr txBox="1">
            <a:spLocks/>
          </p:cNvSpPr>
          <p:nvPr/>
        </p:nvSpPr>
        <p:spPr>
          <a:xfrm>
            <a:off x="1223815" y="1764254"/>
            <a:ext cx="2595150" cy="806823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rgbClr val="294392"/>
                </a:solidFill>
              </a:rPr>
              <a:t>TOPICS</a:t>
            </a:r>
            <a:endParaRPr lang="fr-FR" sz="4200" b="1" dirty="0">
              <a:solidFill>
                <a:srgbClr val="29439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1EA862-717D-0A62-DB8D-C861DABD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218" y="2775471"/>
            <a:ext cx="2197020" cy="3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1333952" y="413430"/>
            <a:ext cx="2201183" cy="7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AutoShape 14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377067" y="203528"/>
            <a:ext cx="3745018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        DISTRICT GRANTS</a:t>
            </a:r>
            <a:endParaRPr lang="nl-BE" sz="2800" b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0070" y="1843950"/>
            <a:ext cx="10222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294392"/>
                </a:solidFill>
              </a:rPr>
              <a:t>De voorwaarden en de regels van toekenning kan je vinden op onze website</a:t>
            </a:r>
          </a:p>
          <a:p>
            <a:endParaRPr lang="nl-BE" sz="2400" dirty="0">
              <a:solidFill>
                <a:srgbClr val="294392"/>
              </a:solidFill>
            </a:endParaRPr>
          </a:p>
          <a:p>
            <a:pPr lvl="1" algn="ctr"/>
            <a:r>
              <a:rPr lang="nl-BE" sz="2400" dirty="0">
                <a:solidFill>
                  <a:srgbClr val="294392"/>
                </a:solidFill>
                <a:hlinkClick r:id="rId3"/>
              </a:rPr>
              <a:t>https://foundation.rotary2130.org/nl/</a:t>
            </a:r>
            <a:r>
              <a:rPr lang="nl-BE" sz="2400" dirty="0">
                <a:solidFill>
                  <a:srgbClr val="294392"/>
                </a:solidFill>
              </a:rPr>
              <a:t> </a:t>
            </a:r>
          </a:p>
          <a:p>
            <a:pPr lvl="1" algn="ctr"/>
            <a:endParaRPr lang="nl-BE" sz="2400" dirty="0">
              <a:solidFill>
                <a:srgbClr val="294392"/>
              </a:solidFill>
            </a:endParaRPr>
          </a:p>
          <a:p>
            <a:pPr lvl="1" algn="ctr"/>
            <a:r>
              <a:rPr lang="nl-BE" sz="2400" dirty="0">
                <a:solidFill>
                  <a:srgbClr val="294392"/>
                </a:solidFill>
                <a:hlinkClick r:id="rId4"/>
              </a:rPr>
              <a:t>https://foundation.rotary2130.org/nl/content/various/show/9937</a:t>
            </a:r>
            <a:r>
              <a:rPr lang="nl-BE" sz="2400" dirty="0">
                <a:solidFill>
                  <a:srgbClr val="29439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294392"/>
              </a:solidFill>
            </a:endParaRPr>
          </a:p>
          <a:p>
            <a:pPr lvl="1" indent="-342900" algn="ctr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De districtscommissie TRF D2130 kan helpen. Neem bij problemen gerust contact op met ons: </a:t>
            </a:r>
            <a:r>
              <a:rPr lang="nl-BE" sz="2400" dirty="0">
                <a:solidFill>
                  <a:srgbClr val="29439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foundation@rotary2130.be</a:t>
            </a:r>
            <a:r>
              <a:rPr lang="nl-BE" sz="2400" dirty="0">
                <a:solidFill>
                  <a:srgbClr val="294392"/>
                </a:solidFill>
              </a:rPr>
              <a:t> </a:t>
            </a:r>
            <a:endParaRPr lang="nl-NL" sz="2400" dirty="0">
              <a:solidFill>
                <a:srgbClr val="294392"/>
              </a:solidFill>
            </a:endParaRPr>
          </a:p>
          <a:p>
            <a:pPr lvl="1"/>
            <a:endParaRPr lang="nl-NL" sz="2400" dirty="0">
              <a:solidFill>
                <a:srgbClr val="0070C0"/>
              </a:solidFill>
            </a:endParaRPr>
          </a:p>
        </p:txBody>
      </p:sp>
      <p:pic>
        <p:nvPicPr>
          <p:cNvPr id="14" name="Afbeelding 35">
            <a:extLst>
              <a:ext uri="{FF2B5EF4-FFF2-40B4-BE49-F238E27FC236}">
                <a16:creationId xmlns:a16="http://schemas.microsoft.com/office/drawing/2014/main" id="{73816898-C5AF-2642-B4DE-122375117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5" y="148153"/>
            <a:ext cx="2233204" cy="841660"/>
          </a:xfrm>
          <a:prstGeom prst="rect">
            <a:avLst/>
          </a:prstGeom>
        </p:spPr>
      </p:pic>
      <p:pic>
        <p:nvPicPr>
          <p:cNvPr id="11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30A4E4C6-7FEA-59CC-46A8-0FF47972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03" y="197845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oomdiagram: Magnetische schijf 10"/>
          <p:cNvSpPr/>
          <p:nvPr/>
        </p:nvSpPr>
        <p:spPr>
          <a:xfrm>
            <a:off x="9348064" y="1079459"/>
            <a:ext cx="2088232" cy="2664296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9481013" y="2117434"/>
            <a:ext cx="1857751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294392"/>
                </a:solidFill>
              </a:rPr>
              <a:t>DDF à D2130 vr </a:t>
            </a:r>
          </a:p>
          <a:p>
            <a:pPr algn="ctr"/>
            <a:r>
              <a:rPr lang="nl-BE" sz="2000" b="1" dirty="0">
                <a:solidFill>
                  <a:srgbClr val="294392"/>
                </a:solidFill>
              </a:rPr>
              <a:t>Club Projecten</a:t>
            </a:r>
          </a:p>
        </p:txBody>
      </p:sp>
      <p:sp>
        <p:nvSpPr>
          <p:cNvPr id="14" name="PIJL-RECHTS 13"/>
          <p:cNvSpPr/>
          <p:nvPr/>
        </p:nvSpPr>
        <p:spPr>
          <a:xfrm>
            <a:off x="7421025" y="1708657"/>
            <a:ext cx="171166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298635" y="2535200"/>
            <a:ext cx="176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294392"/>
                </a:solidFill>
              </a:rPr>
              <a:t>GIFTEN CLUBS</a:t>
            </a:r>
          </a:p>
          <a:p>
            <a:pPr algn="ctr"/>
            <a:r>
              <a:rPr lang="nl-BE" sz="3600" b="1" dirty="0">
                <a:solidFill>
                  <a:srgbClr val="294392"/>
                </a:solidFill>
              </a:rPr>
              <a:t>E.A.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C840433B-836F-4266-BA52-7F552445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973" y="2338959"/>
            <a:ext cx="1612480" cy="1577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799" b="1" dirty="0">
                <a:solidFill>
                  <a:schemeClr val="bg1"/>
                </a:solidFill>
              </a:rPr>
              <a:t>SHARE </a:t>
            </a:r>
            <a:r>
              <a:rPr lang="en-US" sz="2799" b="1" dirty="0" err="1">
                <a:solidFill>
                  <a:schemeClr val="bg1"/>
                </a:solidFill>
              </a:rPr>
              <a:t>systeem</a:t>
            </a:r>
            <a:endParaRPr lang="en-US" sz="2799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799" b="1" dirty="0">
                <a:solidFill>
                  <a:schemeClr val="bg1"/>
                </a:solidFill>
              </a:rPr>
              <a:t>Na 3 </a:t>
            </a:r>
            <a:r>
              <a:rPr lang="en-US" sz="2799" b="1" dirty="0" err="1">
                <a:solidFill>
                  <a:schemeClr val="bg1"/>
                </a:solidFill>
              </a:rPr>
              <a:t>jaar</a:t>
            </a:r>
            <a:endParaRPr lang="en-US" sz="2799" b="1" dirty="0">
              <a:solidFill>
                <a:schemeClr val="bg1"/>
              </a:solidFill>
            </a:endParaRPr>
          </a:p>
        </p:txBody>
      </p:sp>
      <p:pic>
        <p:nvPicPr>
          <p:cNvPr id="13" name="Afbeelding 35">
            <a:extLst>
              <a:ext uri="{FF2B5EF4-FFF2-40B4-BE49-F238E27FC236}">
                <a16:creationId xmlns:a16="http://schemas.microsoft.com/office/drawing/2014/main" id="{8D88D812-A372-4843-BDC9-09E93D111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  <p:pic>
        <p:nvPicPr>
          <p:cNvPr id="3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D64BCB96-D2E2-5058-EB62-1E4F7208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03" y="252509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RECHTS 13">
            <a:extLst>
              <a:ext uri="{FF2B5EF4-FFF2-40B4-BE49-F238E27FC236}">
                <a16:creationId xmlns:a16="http://schemas.microsoft.com/office/drawing/2014/main" id="{0961BCAE-1906-9EBB-2C23-9AFA2C98A54D}"/>
              </a:ext>
            </a:extLst>
          </p:cNvPr>
          <p:cNvSpPr/>
          <p:nvPr/>
        </p:nvSpPr>
        <p:spPr>
          <a:xfrm rot="5400000">
            <a:off x="9634318" y="3342588"/>
            <a:ext cx="147733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938BB-3418-C7E1-9B76-CCD90E11E3A4}"/>
              </a:ext>
            </a:extLst>
          </p:cNvPr>
          <p:cNvSpPr txBox="1"/>
          <p:nvPr/>
        </p:nvSpPr>
        <p:spPr>
          <a:xfrm>
            <a:off x="8890879" y="4435920"/>
            <a:ext cx="2974806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294392"/>
                </a:solidFill>
              </a:rPr>
              <a:t>2022-23</a:t>
            </a:r>
          </a:p>
          <a:p>
            <a:pPr algn="ctr"/>
            <a:r>
              <a:rPr lang="nl-BE" sz="2000" b="1" dirty="0">
                <a:solidFill>
                  <a:srgbClr val="294392"/>
                </a:solidFill>
              </a:rPr>
              <a:t>BESCHIKBAAR VOOR </a:t>
            </a:r>
          </a:p>
          <a:p>
            <a:pPr algn="ctr"/>
            <a:r>
              <a:rPr lang="nl-BE" sz="2000" b="1" dirty="0">
                <a:solidFill>
                  <a:srgbClr val="294392"/>
                </a:solidFill>
              </a:rPr>
              <a:t>DISTRICT GRANTS:</a:t>
            </a: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$ 61.210,41 </a:t>
            </a:r>
          </a:p>
        </p:txBody>
      </p:sp>
      <p:pic>
        <p:nvPicPr>
          <p:cNvPr id="16" name="Picture 2" descr="Planning the Perfect Annual Fund Campaign">
            <a:extLst>
              <a:ext uri="{FF2B5EF4-FFF2-40B4-BE49-F238E27FC236}">
                <a16:creationId xmlns:a16="http://schemas.microsoft.com/office/drawing/2014/main" id="{0969D53D-6D33-A860-F199-B8D6D45A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99" y="1484234"/>
            <a:ext cx="4010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clubrunner.blob.core.windows.net/00000008672/Stories/e65b8b7a-c3eb-421e-ab64-eb19e13306c3.jpg">
            <a:extLst>
              <a:ext uri="{FF2B5EF4-FFF2-40B4-BE49-F238E27FC236}">
                <a16:creationId xmlns:a16="http://schemas.microsoft.com/office/drawing/2014/main" id="{8330D21B-7F52-7583-7F73-D90FC3C1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277" y="4081337"/>
            <a:ext cx="1296143" cy="1292429"/>
          </a:xfrm>
          <a:prstGeom prst="rect">
            <a:avLst/>
          </a:prstGeom>
          <a:noFill/>
        </p:spPr>
      </p:pic>
      <p:sp>
        <p:nvSpPr>
          <p:cNvPr id="4" name="PIJL-RECHTS 13">
            <a:extLst>
              <a:ext uri="{FF2B5EF4-FFF2-40B4-BE49-F238E27FC236}">
                <a16:creationId xmlns:a16="http://schemas.microsoft.com/office/drawing/2014/main" id="{64051178-CDF2-FCF9-88E1-C4EEA3E2871C}"/>
              </a:ext>
            </a:extLst>
          </p:cNvPr>
          <p:cNvSpPr/>
          <p:nvPr/>
        </p:nvSpPr>
        <p:spPr>
          <a:xfrm>
            <a:off x="1818489" y="3054556"/>
            <a:ext cx="134070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79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ma-el.org/images/Annual%20Giving/Giving-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0100" y="304571"/>
            <a:ext cx="3064550" cy="3703542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383194" y="4589026"/>
            <a:ext cx="6385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94392"/>
                </a:solidFill>
              </a:rPr>
              <a:t>BUDGET DG PROJECT				= € 23.850 </a:t>
            </a:r>
          </a:p>
          <a:p>
            <a:r>
              <a:rPr lang="nl-BE" sz="2400" b="1" dirty="0">
                <a:solidFill>
                  <a:srgbClr val="294392"/>
                </a:solidFill>
              </a:rPr>
              <a:t>Bijdrage RC Kortrijk-</a:t>
            </a:r>
            <a:r>
              <a:rPr lang="nl-BE" sz="2400" b="1" dirty="0" err="1">
                <a:solidFill>
                  <a:srgbClr val="294392"/>
                </a:solidFill>
              </a:rPr>
              <a:t>Groeninghe</a:t>
            </a:r>
            <a:r>
              <a:rPr lang="nl-BE" sz="2400" b="1" dirty="0">
                <a:solidFill>
                  <a:srgbClr val="294392"/>
                </a:solidFill>
              </a:rPr>
              <a:t>	= € 15.000 </a:t>
            </a:r>
          </a:p>
          <a:p>
            <a:r>
              <a:rPr lang="nl-BE" sz="2400" b="1" dirty="0">
                <a:solidFill>
                  <a:srgbClr val="294392"/>
                </a:solidFill>
              </a:rPr>
              <a:t>Bijdrage district uit DDF			= €   5.635 </a:t>
            </a:r>
          </a:p>
          <a:p>
            <a:endParaRPr lang="nl-BE" b="1" dirty="0">
              <a:solidFill>
                <a:srgbClr val="29439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" y="400384"/>
            <a:ext cx="3064549" cy="11549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FBE088F-C26C-A09C-C81E-B1711A4DE7AB}"/>
              </a:ext>
            </a:extLst>
          </p:cNvPr>
          <p:cNvSpPr txBox="1"/>
          <p:nvPr/>
        </p:nvSpPr>
        <p:spPr>
          <a:xfrm>
            <a:off x="267105" y="2213392"/>
            <a:ext cx="38638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CLUBS AAN HET WOORD …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Ervaringen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met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    DISTRICT GRANT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EEDB49-214B-BE38-AC09-22FBD3631830}"/>
              </a:ext>
            </a:extLst>
          </p:cNvPr>
          <p:cNvSpPr txBox="1"/>
          <p:nvPr/>
        </p:nvSpPr>
        <p:spPr>
          <a:xfrm>
            <a:off x="274704" y="3954187"/>
            <a:ext cx="33441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RC Kortrijk-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Groeninghe</a:t>
            </a:r>
            <a:endParaRPr lang="en-US" sz="2400" b="1" dirty="0">
              <a:solidFill>
                <a:srgbClr val="29439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Creatie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van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bos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door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aanplant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van 1.000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bomen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op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halve hectare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grond</a:t>
            </a:r>
            <a:endParaRPr lang="en-US" sz="2400" b="1" dirty="0">
              <a:solidFill>
                <a:srgbClr val="29439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11644A-3A7B-6B7C-C824-C59BABCC5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405" y="115694"/>
            <a:ext cx="2079461" cy="31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02B01-069D-F8B3-087C-31BCFB0D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66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99" y="221731"/>
            <a:ext cx="3556966" cy="13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23815" y="2578897"/>
            <a:ext cx="8076413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294392"/>
                </a:solidFill>
              </a:rPr>
              <a:t>ROTARY, EEN BUSINESS CLUB MET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294392"/>
                </a:solidFill>
              </a:rPr>
              <a:t>GLOBAL GRANTS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294392"/>
                </a:solidFill>
              </a:rPr>
              <a:t>DISTRICT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294392"/>
                </a:solidFill>
              </a:rPr>
              <a:t>POLIOPLUS &amp; PAUL HARRIS SOCIETY</a:t>
            </a:r>
          </a:p>
        </p:txBody>
      </p:sp>
      <p:sp>
        <p:nvSpPr>
          <p:cNvPr id="10" name="Tijdelijke aanduiding voor voettekst 8"/>
          <p:cNvSpPr txBox="1">
            <a:spLocks/>
          </p:cNvSpPr>
          <p:nvPr/>
        </p:nvSpPr>
        <p:spPr>
          <a:xfrm>
            <a:off x="1223815" y="1772074"/>
            <a:ext cx="2595150" cy="806823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rgbClr val="294392"/>
                </a:solidFill>
              </a:rPr>
              <a:t>TOPICS</a:t>
            </a:r>
            <a:endParaRPr lang="fr-FR" sz="4200" b="1" dirty="0">
              <a:solidFill>
                <a:srgbClr val="29439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1EA862-717D-0A62-DB8D-C861DABD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92" y="2684479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A9E8D13E-8F22-4B56-B476-B6CC538E9291}"/>
              </a:ext>
            </a:extLst>
          </p:cNvPr>
          <p:cNvSpPr txBox="1"/>
          <p:nvPr/>
        </p:nvSpPr>
        <p:spPr>
          <a:xfrm>
            <a:off x="7811311" y="4357788"/>
            <a:ext cx="38499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>
                <a:solidFill>
                  <a:srgbClr val="17448F"/>
                </a:solidFill>
              </a:rPr>
              <a:t>Bezoek de website</a:t>
            </a:r>
          </a:p>
          <a:p>
            <a:endParaRPr lang="nl-NL" sz="1200" b="1" dirty="0">
              <a:solidFill>
                <a:srgbClr val="17448F"/>
              </a:solidFill>
            </a:endParaRPr>
          </a:p>
          <a:p>
            <a:r>
              <a:rPr lang="nl-NL" sz="3400" b="1" dirty="0">
                <a:solidFill>
                  <a:srgbClr val="17448F"/>
                </a:solidFill>
                <a:hlinkClick r:id="rId3"/>
              </a:rPr>
              <a:t>https://foundation.rotary2130.org/nl/</a:t>
            </a:r>
            <a:r>
              <a:rPr lang="nl-NL" sz="3400" b="1" dirty="0">
                <a:solidFill>
                  <a:srgbClr val="17448F"/>
                </a:solidFill>
              </a:rPr>
              <a:t> </a:t>
            </a:r>
          </a:p>
        </p:txBody>
      </p:sp>
      <p:pic>
        <p:nvPicPr>
          <p:cNvPr id="12" name="Picture 2" descr="http://www.viamailstudio.nl/admin/temp/newsletters/624/vraagteken.jpg">
            <a:extLst>
              <a:ext uri="{FF2B5EF4-FFF2-40B4-BE49-F238E27FC236}">
                <a16:creationId xmlns:a16="http://schemas.microsoft.com/office/drawing/2014/main" id="{23B43FB4-D761-45BD-A0D5-04D31A64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1218189"/>
            <a:ext cx="6183904" cy="37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B44386E-2EED-1A18-0E1A-FE4C3CC5E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405" y="115694"/>
            <a:ext cx="2079461" cy="3146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90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5" y="348191"/>
            <a:ext cx="2269711" cy="8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23815" y="2399554"/>
            <a:ext cx="8076413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ROTARY, EEN BUSINESS CLUB MET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GRANTS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DISTRICT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294392"/>
                </a:solidFill>
              </a:rPr>
              <a:t>POLIO PLUS &amp; PAUL HARRIS SOCIETY</a:t>
            </a:r>
          </a:p>
        </p:txBody>
      </p:sp>
      <p:sp>
        <p:nvSpPr>
          <p:cNvPr id="10" name="Tijdelijke aanduiding voor voettekst 8"/>
          <p:cNvSpPr txBox="1">
            <a:spLocks/>
          </p:cNvSpPr>
          <p:nvPr/>
        </p:nvSpPr>
        <p:spPr>
          <a:xfrm>
            <a:off x="1223815" y="1592731"/>
            <a:ext cx="2595150" cy="806823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rgbClr val="294392"/>
                </a:solidFill>
              </a:rPr>
              <a:t>TOPICS</a:t>
            </a:r>
            <a:endParaRPr lang="fr-FR" sz="4200" b="1" dirty="0">
              <a:solidFill>
                <a:srgbClr val="29439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1EA862-717D-0A62-DB8D-C861DABD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584" y="2775471"/>
            <a:ext cx="2168612" cy="328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17BE20CD-A13C-414A-B21B-5EDDA76F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43" y="284478"/>
            <a:ext cx="2310121" cy="872071"/>
          </a:xfrm>
          <a:prstGeom prst="rect">
            <a:avLst/>
          </a:prstGeom>
        </p:spPr>
      </p:pic>
      <p:pic>
        <p:nvPicPr>
          <p:cNvPr id="4" name="Afbeelding 3" descr="Afbeelding met tekening, meter, klok&#10;&#10;Automatisch gegenereerde beschrijving">
            <a:extLst>
              <a:ext uri="{FF2B5EF4-FFF2-40B4-BE49-F238E27FC236}">
                <a16:creationId xmlns:a16="http://schemas.microsoft.com/office/drawing/2014/main" id="{FA79C6FF-A8C0-4CBD-91BC-6FB69E2B8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" y="284478"/>
            <a:ext cx="3882813" cy="8011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BCC0DE-37B8-3019-ABBD-4E8D69871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703" y="3160518"/>
            <a:ext cx="2079461" cy="314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7D371B1-62A5-C98A-B636-F35351874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51" y="5576988"/>
            <a:ext cx="4692770" cy="457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B55B45-1D0A-C895-5977-A2FAE7F6E9A3}"/>
              </a:ext>
            </a:extLst>
          </p:cNvPr>
          <p:cNvSpPr txBox="1"/>
          <p:nvPr/>
        </p:nvSpPr>
        <p:spPr>
          <a:xfrm>
            <a:off x="901051" y="1859340"/>
            <a:ext cx="866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17448F"/>
                </a:solidFill>
              </a:rPr>
              <a:t>Bezoek de website</a:t>
            </a:r>
          </a:p>
          <a:p>
            <a:pPr algn="ctr"/>
            <a:endParaRPr lang="nl-NL" sz="1600" b="1" dirty="0">
              <a:solidFill>
                <a:srgbClr val="17448F"/>
              </a:solidFill>
            </a:endParaRPr>
          </a:p>
          <a:p>
            <a:pPr algn="ctr"/>
            <a:r>
              <a:rPr lang="nl-NL" sz="4000" b="1" dirty="0">
                <a:solidFill>
                  <a:srgbClr val="17448F"/>
                </a:solidFill>
                <a:hlinkClick r:id="rId8"/>
              </a:rPr>
              <a:t>https://foundation.rotary2130.org/nl/</a:t>
            </a:r>
            <a:r>
              <a:rPr lang="nl-NL" sz="4000" b="1" dirty="0">
                <a:solidFill>
                  <a:srgbClr val="17448F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5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8EE892E-4AF2-4B1C-B16A-33ED6155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4" y="259861"/>
            <a:ext cx="7173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Het begin… CHICAGO 23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februari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1905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6C954C7-9226-488D-AC97-19688F08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04" y="5020984"/>
            <a:ext cx="567129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Paul Harris (jurist)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sticht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(business)club met 3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vrienden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kleermaker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kolenhandelaar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en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ingenieur</a:t>
            </a:r>
            <a:endParaRPr lang="en-US" sz="2400" dirty="0">
              <a:solidFill>
                <a:srgbClr val="29439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14" descr="fourmen-early">
            <a:extLst>
              <a:ext uri="{FF2B5EF4-FFF2-40B4-BE49-F238E27FC236}">
                <a16:creationId xmlns:a16="http://schemas.microsoft.com/office/drawing/2014/main" id="{3F76E381-3B91-4302-8DED-61D5858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4" y="989056"/>
            <a:ext cx="575151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328DE46F-4286-0F21-17A6-12093DA3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75" y="2764431"/>
            <a:ext cx="4968552" cy="1754326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Waarom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Gebaseerd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op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vriendschap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de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solidariteit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tussen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eerlijke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en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integere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zakenmensen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bevorderen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782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ma-el.org/images/Annual%20Giving/Giving-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637" y="400384"/>
            <a:ext cx="4326607" cy="5228751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487277" y="5554625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294392"/>
                </a:solidFill>
              </a:rPr>
              <a:t>of The  </a:t>
            </a:r>
            <a:r>
              <a:rPr lang="nl-BE" sz="2800" b="1" dirty="0">
                <a:solidFill>
                  <a:srgbClr val="294392"/>
                </a:solidFill>
              </a:rPr>
              <a:t>ROTARY INTERNATIONAL</a:t>
            </a:r>
            <a:endParaRPr lang="nl-BE" b="1" dirty="0">
              <a:solidFill>
                <a:srgbClr val="29439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" y="400384"/>
            <a:ext cx="3064549" cy="11549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FBE088F-C26C-A09C-C81E-B1711A4DE7AB}"/>
              </a:ext>
            </a:extLst>
          </p:cNvPr>
          <p:cNvSpPr txBox="1"/>
          <p:nvPr/>
        </p:nvSpPr>
        <p:spPr>
          <a:xfrm>
            <a:off x="267105" y="1853491"/>
            <a:ext cx="421430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1917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: Rotary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krijgt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humanitaire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dimensie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door de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stichting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van de 			 Rotary Foundation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En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evolueert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Rotary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naar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‘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businessclub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met benefits’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EEDB49-214B-BE38-AC09-22FBD3631830}"/>
              </a:ext>
            </a:extLst>
          </p:cNvPr>
          <p:cNvSpPr txBox="1"/>
          <p:nvPr/>
        </p:nvSpPr>
        <p:spPr>
          <a:xfrm>
            <a:off x="267106" y="4644608"/>
            <a:ext cx="46168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Hiermee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onderscheidt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Rotary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zich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van ALLE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andere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serviceclubs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zoals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Lions, Kiwanis,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Zonta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Soroptimisten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7733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40140" y="2002585"/>
            <a:ext cx="8003232" cy="226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294392"/>
                </a:solidFill>
                <a:cs typeface="Times New Roman" pitchFamily="18" charset="0"/>
              </a:rPr>
              <a:t>THE GIVING TREE &amp; GRANTS…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294392"/>
                </a:solidFill>
                <a:cs typeface="Times New Roman" pitchFamily="18" charset="0"/>
              </a:rPr>
              <a:t>De Rotary Foundation zet giften van de ‘GIVING TREE’ om in GRANTS, die via duurzame acties het dagelijks leven van duizenden mensen fundamenteel ten goede verandert</a:t>
            </a:r>
            <a:endParaRPr lang="nl-BE" sz="2800" dirty="0">
              <a:solidFill>
                <a:srgbClr val="294392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http://www.sfacademy.org/uploads/images/260411_031232_giving_0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7026" y="1672459"/>
            <a:ext cx="1858040" cy="239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9" y="268648"/>
            <a:ext cx="3029743" cy="1141863"/>
          </a:xfrm>
          <a:prstGeom prst="rect">
            <a:avLst/>
          </a:prstGeom>
        </p:spPr>
      </p:pic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E320B2B-56F0-4EB9-8C32-B2EC356955BB}"/>
              </a:ext>
            </a:extLst>
          </p:cNvPr>
          <p:cNvSpPr txBox="1">
            <a:spLocks/>
          </p:cNvSpPr>
          <p:nvPr/>
        </p:nvSpPr>
        <p:spPr>
          <a:xfrm>
            <a:off x="468132" y="4266502"/>
            <a:ext cx="8075240" cy="198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294392"/>
                </a:solidFill>
                <a:cs typeface="Times New Roman" pitchFamily="18" charset="0"/>
              </a:rPr>
              <a:t>Dank zij de GRANTS die de Foundation toekent zijn de Rotariërs en hun clubs in staat duurzame oplossingen te realiseren voor complexe  problemen, zoals armoede, ongeletterdheid, ondervoeding, gezondheidszorg, bescherming leefmilieu…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ages11.knack.be/images/resized/119/483/386/902/1/500_0_KEEP_RATIO_SHRINK_CENTER_FFFFFF/image/1194833869021.jpg">
            <a:hlinkClick r:id="rId6"/>
            <a:extLst>
              <a:ext uri="{FF2B5EF4-FFF2-40B4-BE49-F238E27FC236}">
                <a16:creationId xmlns:a16="http://schemas.microsoft.com/office/drawing/2014/main" id="{F920125D-FB41-46B7-800A-83926A3F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0293" y="4478138"/>
            <a:ext cx="2808998" cy="204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3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1333952" y="413430"/>
            <a:ext cx="2201183" cy="7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AutoShape 14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2945878" y="141998"/>
            <a:ext cx="8880997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294392"/>
                </a:solidFill>
              </a:rPr>
              <a:t>GRANT = een financiële bijdrage (subsidie) van TRF voor een sociaal project van een CLUB of DISTRICT </a:t>
            </a:r>
            <a:endParaRPr lang="nl-BE" sz="3200" b="1" dirty="0">
              <a:solidFill>
                <a:srgbClr val="294392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12725" y="1390784"/>
            <a:ext cx="118250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94392"/>
                </a:solidFill>
              </a:rPr>
              <a:t>4 SOORTEN GRANTS</a:t>
            </a:r>
          </a:p>
          <a:p>
            <a:r>
              <a:rPr lang="nl-NL" sz="2400" dirty="0">
                <a:solidFill>
                  <a:srgbClr val="294392"/>
                </a:solidFill>
              </a:rPr>
              <a:t>Global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grootschalige projecten, al dan niet lokaal, binnen 1 van de 7 focusgebieden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partnership tussen de lokale Rotary (home)club en de internationale Rotaryclub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bijdrage District komt uit DDF, TRF verhoogt met 80% uit World Fund (WF)</a:t>
            </a:r>
          </a:p>
          <a:p>
            <a:r>
              <a:rPr lang="nl-NL" sz="2400" dirty="0">
                <a:solidFill>
                  <a:srgbClr val="294392"/>
                </a:solidFill>
              </a:rPr>
              <a:t>District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kleinschalige projecten, al dan niet lokaal, moet niet binnen 1 </a:t>
            </a:r>
            <a:r>
              <a:rPr lang="nl-NL" sz="2400" dirty="0" err="1">
                <a:solidFill>
                  <a:srgbClr val="294392"/>
                </a:solidFill>
              </a:rPr>
              <a:t>vd</a:t>
            </a:r>
            <a:r>
              <a:rPr lang="nl-NL" sz="2400" dirty="0">
                <a:solidFill>
                  <a:srgbClr val="294392"/>
                </a:solidFill>
              </a:rPr>
              <a:t> 7 focusgebieden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partnership tussen verschillende clubs is niet nodig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bijdrage District komt uit District </a:t>
            </a:r>
            <a:r>
              <a:rPr lang="nl-NL" sz="2400" dirty="0" err="1">
                <a:solidFill>
                  <a:srgbClr val="294392"/>
                </a:solidFill>
              </a:rPr>
              <a:t>Designated</a:t>
            </a:r>
            <a:r>
              <a:rPr lang="nl-NL" sz="2400" dirty="0">
                <a:solidFill>
                  <a:srgbClr val="294392"/>
                </a:solidFill>
              </a:rPr>
              <a:t> Fund (DDF)</a:t>
            </a:r>
          </a:p>
          <a:p>
            <a:r>
              <a:rPr lang="nl-NL" sz="2400" i="1" dirty="0">
                <a:solidFill>
                  <a:srgbClr val="294392"/>
                </a:solidFill>
              </a:rPr>
              <a:t>Disaster Response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max $25,000, aanvraag door District van getroffen gebied en/of hulp biedend District </a:t>
            </a:r>
          </a:p>
          <a:p>
            <a:r>
              <a:rPr lang="nl-NL" sz="2400" i="1" dirty="0" err="1">
                <a:solidFill>
                  <a:srgbClr val="294392"/>
                </a:solidFill>
              </a:rPr>
              <a:t>Scale</a:t>
            </a:r>
            <a:r>
              <a:rPr lang="nl-NL" sz="2400" i="1" dirty="0">
                <a:solidFill>
                  <a:srgbClr val="294392"/>
                </a:solidFill>
              </a:rPr>
              <a:t>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sinds 2020-2021: bijzonder grote, internationale projecten van &gt; $ 2mio</a:t>
            </a:r>
          </a:p>
        </p:txBody>
      </p:sp>
      <p:pic>
        <p:nvPicPr>
          <p:cNvPr id="11" name="Afbeelding 35">
            <a:extLst>
              <a:ext uri="{FF2B5EF4-FFF2-40B4-BE49-F238E27FC236}">
                <a16:creationId xmlns:a16="http://schemas.microsoft.com/office/drawing/2014/main" id="{BD1847FB-48E7-C24C-A7D4-C7DA2E812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5" y="348191"/>
            <a:ext cx="2717183" cy="10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23815" y="2482740"/>
            <a:ext cx="8076413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ROTARY, EEN BUSINESS CLUB MET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294392"/>
                </a:solidFill>
              </a:rPr>
              <a:t>GLOBAL GRANTS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DISTRICT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POLIOPLUS &amp; PAUL HARRIS SOCIETY</a:t>
            </a:r>
          </a:p>
        </p:txBody>
      </p:sp>
      <p:sp>
        <p:nvSpPr>
          <p:cNvPr id="10" name="Tijdelijke aanduiding voor voettekst 8"/>
          <p:cNvSpPr txBox="1">
            <a:spLocks/>
          </p:cNvSpPr>
          <p:nvPr/>
        </p:nvSpPr>
        <p:spPr>
          <a:xfrm>
            <a:off x="1223815" y="1677054"/>
            <a:ext cx="2595150" cy="806823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rgbClr val="294392"/>
                </a:solidFill>
              </a:rPr>
              <a:t>TOPICS</a:t>
            </a:r>
            <a:endParaRPr lang="fr-FR" sz="4200" b="1" dirty="0">
              <a:solidFill>
                <a:srgbClr val="29439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1EA862-717D-0A62-DB8D-C861DABD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039" y="2795851"/>
            <a:ext cx="2197795" cy="33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1333952" y="413430"/>
            <a:ext cx="2201183" cy="7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AutoShape 14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377067" y="203528"/>
            <a:ext cx="3745018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        GLOBAL GRANTS</a:t>
            </a:r>
            <a:endParaRPr lang="nl-BE" sz="2800" b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0070" y="1843950"/>
            <a:ext cx="10222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294392"/>
                </a:solidFill>
              </a:rPr>
              <a:t>De voorwaarden en de regels van toekenning kan je vinden op onze website</a:t>
            </a:r>
          </a:p>
          <a:p>
            <a:endParaRPr lang="nl-BE" sz="2400" dirty="0">
              <a:solidFill>
                <a:srgbClr val="294392"/>
              </a:solidFill>
            </a:endParaRPr>
          </a:p>
          <a:p>
            <a:pPr lvl="1" algn="ctr"/>
            <a:r>
              <a:rPr lang="nl-BE" sz="2400" dirty="0">
                <a:solidFill>
                  <a:srgbClr val="294392"/>
                </a:solidFill>
                <a:hlinkClick r:id="rId3"/>
              </a:rPr>
              <a:t>https://foundation.rotary2130.org/nl/</a:t>
            </a:r>
            <a:r>
              <a:rPr lang="nl-BE" sz="2400" dirty="0">
                <a:solidFill>
                  <a:srgbClr val="294392"/>
                </a:solidFill>
              </a:rPr>
              <a:t> </a:t>
            </a:r>
          </a:p>
          <a:p>
            <a:pPr lvl="1" algn="ctr"/>
            <a:endParaRPr lang="nl-BE" sz="2400" dirty="0">
              <a:solidFill>
                <a:srgbClr val="294392"/>
              </a:solidFill>
            </a:endParaRPr>
          </a:p>
          <a:p>
            <a:pPr lvl="1" algn="ctr"/>
            <a:r>
              <a:rPr lang="nl-BE" sz="2400" dirty="0">
                <a:solidFill>
                  <a:srgbClr val="294392"/>
                </a:solidFill>
                <a:hlinkClick r:id="rId4"/>
              </a:rPr>
              <a:t>https://foundation.rotary2130.org/nl/content/various/show/9937</a:t>
            </a:r>
            <a:r>
              <a:rPr lang="nl-BE" sz="2400" dirty="0">
                <a:solidFill>
                  <a:srgbClr val="29439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294392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De districtscommissie TRF D2130 kan helpen. Neem bij interesse in een Global Grant VOORAF contact op met ons: </a:t>
            </a:r>
            <a:r>
              <a:rPr lang="nl-BE" sz="2400" dirty="0">
                <a:solidFill>
                  <a:srgbClr val="29439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foundation@rotary2130.be</a:t>
            </a:r>
            <a:r>
              <a:rPr lang="nl-BE" sz="2400" dirty="0">
                <a:solidFill>
                  <a:srgbClr val="294392"/>
                </a:solidFill>
              </a:rPr>
              <a:t> </a:t>
            </a:r>
            <a:endParaRPr lang="nl-NL" sz="2400" dirty="0">
              <a:solidFill>
                <a:srgbClr val="29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14" name="Afbeelding 35">
            <a:extLst>
              <a:ext uri="{FF2B5EF4-FFF2-40B4-BE49-F238E27FC236}">
                <a16:creationId xmlns:a16="http://schemas.microsoft.com/office/drawing/2014/main" id="{73816898-C5AF-2642-B4DE-122375117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5" y="148153"/>
            <a:ext cx="2233204" cy="841660"/>
          </a:xfrm>
          <a:prstGeom prst="rect">
            <a:avLst/>
          </a:prstGeom>
        </p:spPr>
      </p:pic>
      <p:pic>
        <p:nvPicPr>
          <p:cNvPr id="11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30A4E4C6-7FEA-59CC-46A8-0FF47972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03" y="197845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RLI 2020 PPT 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6" y="1003369"/>
            <a:ext cx="9180512" cy="51640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981202" y="1227364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 Grants - </a:t>
            </a:r>
            <a:r>
              <a:rPr lang="en-GB" sz="2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voorbeeld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704269" y="1880486"/>
            <a:ext cx="1654752" cy="9573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Club</a:t>
            </a:r>
          </a:p>
          <a:p>
            <a:pPr algn="ctr"/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investeert</a:t>
            </a:r>
          </a:p>
          <a:p>
            <a:pPr algn="ctr"/>
            <a:r>
              <a:rPr lang="nl-N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$ 10.000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7340361" y="1264618"/>
            <a:ext cx="2994211" cy="1458105"/>
          </a:xfrm>
          <a:prstGeom prst="roundRect">
            <a:avLst/>
          </a:prstGeom>
          <a:gradFill>
            <a:gsLst>
              <a:gs pos="1000">
                <a:srgbClr val="92D050"/>
              </a:gs>
              <a:gs pos="66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District verhoogt clubbijdrage met 100% +</a:t>
            </a:r>
          </a:p>
          <a:p>
            <a:pPr algn="ctr"/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12,5% </a:t>
            </a:r>
            <a:r>
              <a:rPr lang="nl-NL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(cf. 80% TRF Int)</a:t>
            </a:r>
          </a:p>
          <a:p>
            <a:pPr algn="ctr"/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Uit DDF = + </a:t>
            </a:r>
            <a:r>
              <a:rPr lang="nl-N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$ 11.250</a:t>
            </a:r>
          </a:p>
        </p:txBody>
      </p:sp>
      <p:sp>
        <p:nvSpPr>
          <p:cNvPr id="11" name="PIJL-RECHTS 10"/>
          <p:cNvSpPr/>
          <p:nvPr/>
        </p:nvSpPr>
        <p:spPr>
          <a:xfrm>
            <a:off x="4439511" y="1937022"/>
            <a:ext cx="2900850" cy="693284"/>
          </a:xfrm>
          <a:prstGeom prst="rightArrow">
            <a:avLst>
              <a:gd name="adj1" fmla="val 50000"/>
              <a:gd name="adj2" fmla="val 8821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Districtsbeleid</a:t>
            </a:r>
          </a:p>
        </p:txBody>
      </p:sp>
      <p:sp>
        <p:nvSpPr>
          <p:cNvPr id="14" name="Ovaal 13"/>
          <p:cNvSpPr/>
          <p:nvPr/>
        </p:nvSpPr>
        <p:spPr>
          <a:xfrm>
            <a:off x="7340361" y="3111374"/>
            <a:ext cx="2994211" cy="1363517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TRF </a:t>
            </a:r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matcht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$11.250 DDF</a:t>
            </a:r>
          </a:p>
          <a:p>
            <a:pPr algn="ctr"/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 80%=</a:t>
            </a:r>
          </a:p>
          <a:p>
            <a:pPr algn="ctr"/>
            <a:r>
              <a:rPr lang="nl-N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$ 9.000</a:t>
            </a:r>
          </a:p>
        </p:txBody>
      </p:sp>
      <p:sp>
        <p:nvSpPr>
          <p:cNvPr id="16" name="Gelijkbenige driehoek 15"/>
          <p:cNvSpPr/>
          <p:nvPr/>
        </p:nvSpPr>
        <p:spPr>
          <a:xfrm>
            <a:off x="5547303" y="4520158"/>
            <a:ext cx="2701015" cy="1480592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Project-budget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</a:t>
            </a:r>
          </a:p>
          <a:p>
            <a:pPr algn="ctr"/>
            <a:r>
              <a:rPr lang="nl-N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$30.250</a:t>
            </a:r>
          </a:p>
          <a:p>
            <a:pPr algn="ctr"/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8" name="PIJL-OMLAAG 27"/>
          <p:cNvSpPr/>
          <p:nvPr/>
        </p:nvSpPr>
        <p:spPr>
          <a:xfrm>
            <a:off x="3339255" y="2851186"/>
            <a:ext cx="458340" cy="402539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PIJL-OMLAAG 28"/>
          <p:cNvSpPr/>
          <p:nvPr/>
        </p:nvSpPr>
        <p:spPr>
          <a:xfrm>
            <a:off x="8608296" y="2751176"/>
            <a:ext cx="458340" cy="360198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Gebogen PIJL-OMHOOG 30"/>
          <p:cNvSpPr/>
          <p:nvPr/>
        </p:nvSpPr>
        <p:spPr>
          <a:xfrm rot="5400000">
            <a:off x="3594465" y="3031519"/>
            <a:ext cx="2301888" cy="2736299"/>
          </a:xfrm>
          <a:prstGeom prst="bentUpArrow">
            <a:avLst>
              <a:gd name="adj1" fmla="val 14060"/>
              <a:gd name="adj2" fmla="val 14942"/>
              <a:gd name="adj3" fmla="val 168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2" name="Gebogen PIJL-OMHOOG 31"/>
          <p:cNvSpPr/>
          <p:nvPr/>
        </p:nvSpPr>
        <p:spPr>
          <a:xfrm rot="16200000" flipH="1">
            <a:off x="8058005" y="4015431"/>
            <a:ext cx="962937" cy="1881861"/>
          </a:xfrm>
          <a:prstGeom prst="bent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7910687" y="4651393"/>
            <a:ext cx="13731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$ 20.250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3791753" y="4676067"/>
            <a:ext cx="15666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$ 10.000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45C53-999D-4B29-BE4B-0AC65C64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69" y="187924"/>
            <a:ext cx="12061931" cy="757289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Financieringsmodel Global Grant model vanaf 1/7/2021</a:t>
            </a:r>
          </a:p>
        </p:txBody>
      </p:sp>
    </p:spTree>
    <p:extLst>
      <p:ext uri="{BB962C8B-B14F-4D97-AF65-F5344CB8AC3E}">
        <p14:creationId xmlns:p14="http://schemas.microsoft.com/office/powerpoint/2010/main" val="161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11457</TotalTime>
  <Words>1082</Words>
  <Application>Microsoft Office PowerPoint</Application>
  <PresentationFormat>Breedbeeld</PresentationFormat>
  <Paragraphs>182</Paragraphs>
  <Slides>22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Times New Roman</vt:lpstr>
      <vt:lpstr>Verdana</vt:lpstr>
      <vt:lpstr>Retrospect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Financieringsmodel Global Grant model vanaf 1/7/2021</vt:lpstr>
      <vt:lpstr>Cf: GG RC Tielt Start in 2020 Goedgekeurd 2022  Verbeteren toegang en kwaliteit medische dienstverlening in Tigrai, Ethiopië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D1620 Academy Presents</dc:title>
  <dc:creator>claude hamilius</dc:creator>
  <cp:lastModifiedBy>Johan Denolf</cp:lastModifiedBy>
  <cp:revision>344</cp:revision>
  <dcterms:created xsi:type="dcterms:W3CDTF">2019-08-10T10:42:32Z</dcterms:created>
  <dcterms:modified xsi:type="dcterms:W3CDTF">2022-09-15T16:07:05Z</dcterms:modified>
</cp:coreProperties>
</file>