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2" r:id="rId2"/>
    <p:sldId id="478" r:id="rId3"/>
    <p:sldId id="477" r:id="rId4"/>
    <p:sldId id="475" r:id="rId5"/>
    <p:sldId id="446" r:id="rId6"/>
    <p:sldId id="393" r:id="rId7"/>
    <p:sldId id="472" r:id="rId8"/>
    <p:sldId id="439" r:id="rId9"/>
    <p:sldId id="473" r:id="rId10"/>
    <p:sldId id="456" r:id="rId11"/>
    <p:sldId id="479" r:id="rId12"/>
    <p:sldId id="480" r:id="rId13"/>
    <p:sldId id="447" r:id="rId14"/>
    <p:sldId id="440" r:id="rId15"/>
    <p:sldId id="481" r:id="rId16"/>
    <p:sldId id="469" r:id="rId17"/>
    <p:sldId id="389" r:id="rId18"/>
    <p:sldId id="283" r:id="rId19"/>
    <p:sldId id="448" r:id="rId20"/>
    <p:sldId id="449" r:id="rId21"/>
    <p:sldId id="269" r:id="rId22"/>
    <p:sldId id="390" r:id="rId23"/>
    <p:sldId id="458" r:id="rId24"/>
    <p:sldId id="459" r:id="rId25"/>
    <p:sldId id="470" r:id="rId26"/>
    <p:sldId id="482" r:id="rId27"/>
    <p:sldId id="464" r:id="rId28"/>
    <p:sldId id="483" r:id="rId29"/>
    <p:sldId id="38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58F"/>
    <a:srgbClr val="06B4E6"/>
    <a:srgbClr val="00B4E6"/>
    <a:srgbClr val="C9DFFC"/>
    <a:srgbClr val="D9185C"/>
    <a:srgbClr val="48595D"/>
    <a:srgbClr val="FFFFFF"/>
    <a:srgbClr val="DA1A5A"/>
    <a:srgbClr val="00B4E7"/>
    <a:srgbClr val="16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9" autoAdjust="0"/>
    <p:restoredTop sz="97866" autoAdjust="0"/>
  </p:normalViewPr>
  <p:slideViewPr>
    <p:cSldViewPr snapToGrid="0" showGuides="1">
      <p:cViewPr varScale="1">
        <p:scale>
          <a:sx n="148" d="100"/>
          <a:sy n="148" d="100"/>
        </p:scale>
        <p:origin x="208" y="536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9/16/22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‹nr.›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3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hyperlink" Target="https://brandcenter.rotary.org/en-GB/People-of-Action-Materials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tary.org/en/about-rotary/financial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rotary.org/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hyperlink" Target="http://www.rotarybelux.org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my.rotary.org/en/rotarian-action-groups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tary.org/en/our-programs/more-fellowships" TargetMode="Externa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hyperlink" Target="https://www.espoir-en-tete.be/nl/home-nl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hyperlink" Target="http://www.zzg-hsf.be/" TargetMode="External"/><Relationship Id="rId4" Type="http://schemas.openxmlformats.org/officeDocument/2006/relationships/hyperlink" Target="http://www.anah-nvsg.org/" TargetMode="External"/><Relationship Id="rId9" Type="http://schemas.openxmlformats.org/officeDocument/2006/relationships/hyperlink" Target="https://www.shelterboxbelux.org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rotary2130.org/en/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www.charitynavigator.org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jpeg"/><Relationship Id="rId21" Type="http://schemas.openxmlformats.org/officeDocument/2006/relationships/image" Target="../media/image64.jpeg"/><Relationship Id="rId34" Type="http://schemas.openxmlformats.org/officeDocument/2006/relationships/image" Target="../media/image77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5" Type="http://schemas.openxmlformats.org/officeDocument/2006/relationships/image" Target="../media/image68.jpeg"/><Relationship Id="rId33" Type="http://schemas.openxmlformats.org/officeDocument/2006/relationships/image" Target="../media/image76.png"/><Relationship Id="rId2" Type="http://schemas.openxmlformats.org/officeDocument/2006/relationships/image" Target="../media/image45.jpg"/><Relationship Id="rId16" Type="http://schemas.openxmlformats.org/officeDocument/2006/relationships/image" Target="../media/image59.png"/><Relationship Id="rId20" Type="http://schemas.openxmlformats.org/officeDocument/2006/relationships/image" Target="../media/image63.jpe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32" Type="http://schemas.openxmlformats.org/officeDocument/2006/relationships/image" Target="../media/image75.pn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png"/><Relationship Id="rId10" Type="http://schemas.openxmlformats.org/officeDocument/2006/relationships/image" Target="../media/image53.jpe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rsklemm.com/wp-content/uploads/2020/11/Rotary-Glossary_EN-DE-FR-IT-ES-PT_2018-01-16_KORR-1.xlsx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5" Type="http://schemas.openxmlformats.org/officeDocument/2006/relationships/hyperlink" Target="https://rotary2130.org/nl/" TargetMode="External"/><Relationship Id="rId4" Type="http://schemas.openxmlformats.org/officeDocument/2006/relationships/hyperlink" Target="https://www.rotary.org/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hyperlink" Target="https://www.rotary.org/en/about-rotar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4" Type="http://schemas.openxmlformats.org/officeDocument/2006/relationships/hyperlink" Target="https://my.rotary.org/en/learning-reference/about-rotary/action-pla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F6D791D-3D99-0841-8B29-86AE654EB621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17D6786-00F6-6047-81A6-5165FC02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17 September 2022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F37C06-8A3D-8E4C-B6E2-47C520E4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Pre-PETS d2130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62BA94D-A8BA-4AE7-280F-F5620BAA7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28" y="479003"/>
            <a:ext cx="4269756" cy="1891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65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visie</a:t>
            </a:r>
            <a:r>
              <a:rPr lang="en-US" dirty="0"/>
              <a:t> </a:t>
            </a:r>
            <a:r>
              <a:rPr lang="en-US" dirty="0" err="1"/>
              <a:t>uitdragen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7825832-2703-3FDD-3200-5F672283250A}"/>
              </a:ext>
            </a:extLst>
          </p:cNvPr>
          <p:cNvSpPr txBox="1"/>
          <p:nvPr/>
        </p:nvSpPr>
        <p:spPr>
          <a:xfrm>
            <a:off x="292788" y="1692963"/>
            <a:ext cx="609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u="none" strike="noStrike" dirty="0">
                <a:solidFill>
                  <a:srgbClr val="15458F"/>
                </a:solidFill>
                <a:effectLst/>
              </a:rPr>
              <a:t>De "People of Action" campagne van Rotary International heeft tot doel het imago van Rotary in de gemeenschap te verbeteren. </a:t>
            </a:r>
            <a:endParaRPr lang="nl-BE" dirty="0">
              <a:solidFill>
                <a:srgbClr val="15458F"/>
              </a:solidFill>
            </a:endParaRPr>
          </a:p>
        </p:txBody>
      </p:sp>
      <p:pic>
        <p:nvPicPr>
          <p:cNvPr id="2051" name="Picture 3" descr="page35image34832384">
            <a:extLst>
              <a:ext uri="{FF2B5EF4-FFF2-40B4-BE49-F238E27FC236}">
                <a16:creationId xmlns:a16="http://schemas.microsoft.com/office/drawing/2014/main" id="{88DF2FD8-47F4-CF76-0A4E-5A3FA42F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6" y="3082464"/>
            <a:ext cx="4693631" cy="264225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Ingekeepte pijl rechts 17">
            <a:extLst>
              <a:ext uri="{FF2B5EF4-FFF2-40B4-BE49-F238E27FC236}">
                <a16:creationId xmlns:a16="http://schemas.microsoft.com/office/drawing/2014/main" id="{5364C4C7-45D5-1911-AB2F-238D1A4A2D22}"/>
              </a:ext>
            </a:extLst>
          </p:cNvPr>
          <p:cNvSpPr/>
          <p:nvPr/>
        </p:nvSpPr>
        <p:spPr>
          <a:xfrm>
            <a:off x="5907822" y="3887500"/>
            <a:ext cx="1206656" cy="70680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A92AF6D1-68E8-03F7-86BC-64AD6AFD3D06}"/>
              </a:ext>
            </a:extLst>
          </p:cNvPr>
          <p:cNvCxnSpPr>
            <a:cxnSpLocks/>
          </p:cNvCxnSpPr>
          <p:nvPr/>
        </p:nvCxnSpPr>
        <p:spPr>
          <a:xfrm>
            <a:off x="713677" y="3062550"/>
            <a:ext cx="4206798" cy="266217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" descr="page15image35037056">
            <a:extLst>
              <a:ext uri="{FF2B5EF4-FFF2-40B4-BE49-F238E27FC236}">
                <a16:creationId xmlns:a16="http://schemas.microsoft.com/office/drawing/2014/main" id="{BB2D32E4-5E7A-6DE5-2F63-B3711630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119" y="2050279"/>
            <a:ext cx="3263587" cy="3674443"/>
          </a:xfrm>
          <a:prstGeom prst="rect">
            <a:avLst/>
          </a:prstGeom>
          <a:noFill/>
          <a:ln w="57150">
            <a:solidFill>
              <a:srgbClr val="00B4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4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visie</a:t>
            </a:r>
            <a:r>
              <a:rPr lang="en-US" dirty="0"/>
              <a:t> </a:t>
            </a:r>
            <a:r>
              <a:rPr lang="en-US" dirty="0" err="1"/>
              <a:t>uitdragen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2C10DC8-A3E4-AAB0-9177-5EEF70A42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35" y="1915925"/>
            <a:ext cx="2077655" cy="30261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CB586DD-9274-ADC6-5E9C-14BF348A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56" y="3286216"/>
            <a:ext cx="2129038" cy="304148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D25182-744E-0F6C-663F-58951CD4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63" y="3571785"/>
            <a:ext cx="5129742" cy="2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6E54853-C135-0501-1A3A-1C69B1BA5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43" y="1975948"/>
            <a:ext cx="9020159" cy="131026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2600" b="0" i="0" u="none" strike="noStrike" dirty="0">
                <a:solidFill>
                  <a:srgbClr val="15458F"/>
                </a:solidFill>
                <a:effectLst/>
              </a:rPr>
              <a:t>Op </a:t>
            </a:r>
            <a:r>
              <a:rPr lang="nl-BE" sz="2600" b="0" i="0" u="none" strike="noStrike" dirty="0">
                <a:solidFill>
                  <a:srgbClr val="15458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https://brandcenter.rotary.org/en-GB/People-of-Action-Materials</a:t>
            </a:r>
            <a:r>
              <a:rPr lang="nl-BE" sz="2600" b="0" i="0" u="none" strike="noStrike" dirty="0">
                <a:solidFill>
                  <a:srgbClr val="15458F"/>
                </a:solidFill>
                <a:effectLst/>
              </a:rPr>
              <a:t> kan je via sjablonen  </a:t>
            </a:r>
            <a:r>
              <a:rPr lang="nl-BE" sz="2600" b="1" i="0" u="none" strike="noStrike" dirty="0">
                <a:solidFill>
                  <a:srgbClr val="15458F"/>
                </a:solidFill>
                <a:effectLst/>
              </a:rPr>
              <a:t>Engelstalige </a:t>
            </a:r>
            <a:r>
              <a:rPr lang="nl-BE" sz="2600" b="0" i="0" u="none" strike="noStrike" dirty="0">
                <a:solidFill>
                  <a:srgbClr val="15458F"/>
                </a:solidFill>
                <a:effectLst/>
              </a:rPr>
              <a:t>advertenties of banners voor je Facebookpagina aanmaken. Je kan er ook je eigen foto's in opladen.</a:t>
            </a:r>
          </a:p>
          <a:p>
            <a:pPr marL="0" indent="0">
              <a:buNone/>
            </a:pPr>
            <a:r>
              <a:rPr lang="nl-BE" sz="2600" dirty="0">
                <a:solidFill>
                  <a:srgbClr val="15458F"/>
                </a:solidFill>
              </a:rPr>
              <a:t>Kijk naar de agenda in Polaris:  in voorjaar 2023 een </a:t>
            </a:r>
            <a:r>
              <a:rPr lang="nl-BE" sz="2600" dirty="0">
                <a:solidFill>
                  <a:srgbClr val="00B4E6"/>
                </a:solidFill>
              </a:rPr>
              <a:t>Public Image Seminarie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0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vragen</a:t>
            </a:r>
            <a:r>
              <a:rPr lang="en-US" dirty="0"/>
              <a:t>                               5 </a:t>
            </a:r>
            <a:r>
              <a:rPr lang="en-US" dirty="0" err="1"/>
              <a:t>waarden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CE109A9-E38A-6C1B-EC94-030ACF1DB372}"/>
              </a:ext>
            </a:extLst>
          </p:cNvPr>
          <p:cNvSpPr/>
          <p:nvPr/>
        </p:nvSpPr>
        <p:spPr>
          <a:xfrm>
            <a:off x="488719" y="1853400"/>
            <a:ext cx="5990140" cy="3508653"/>
          </a:xfrm>
          <a:prstGeom prst="rect">
            <a:avLst/>
          </a:prstGeom>
          <a:solidFill>
            <a:schemeClr val="accent6"/>
          </a:solidFill>
          <a:ln w="57150">
            <a:solidFill>
              <a:srgbClr val="06B4E6"/>
            </a:solidFill>
          </a:ln>
        </p:spPr>
        <p:txBody>
          <a:bodyPr wrap="square">
            <a:spAutoFit/>
          </a:bodyPr>
          <a:lstStyle/>
          <a:p>
            <a:pPr marL="144462"/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Van alle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dingen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die we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denken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,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zeggen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of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doen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,</a:t>
            </a:r>
          </a:p>
          <a:p>
            <a:pPr marL="144462"/>
            <a:endParaRPr lang="en-US" sz="2400" dirty="0">
              <a:solidFill>
                <a:srgbClr val="15458F"/>
              </a:solidFill>
              <a:ea typeface="MS PGothic" pitchFamily="34" charset="-128"/>
            </a:endParaRPr>
          </a:p>
          <a:p>
            <a:pPr marL="601662" indent="-457200">
              <a:buFont typeface="+mj-lt"/>
              <a:buAutoNum type="arabicPeriod"/>
            </a:pP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Is het </a:t>
            </a:r>
            <a:r>
              <a:rPr lang="en-US" sz="2400" dirty="0" err="1">
                <a:solidFill>
                  <a:srgbClr val="00B4E6"/>
                </a:solidFill>
                <a:ea typeface="MS PGothic" pitchFamily="34" charset="-128"/>
              </a:rPr>
              <a:t>waar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?</a:t>
            </a:r>
          </a:p>
          <a:p>
            <a:pPr marL="373062" indent="-228600">
              <a:buFont typeface="+mj-lt"/>
              <a:buAutoNum type="arabicPeriod"/>
            </a:pPr>
            <a:endParaRPr lang="en-US" sz="1000" dirty="0">
              <a:solidFill>
                <a:srgbClr val="15458F"/>
              </a:solidFill>
              <a:ea typeface="MS PGothic" pitchFamily="34" charset="-128"/>
            </a:endParaRPr>
          </a:p>
          <a:p>
            <a:pPr marL="601662" indent="-457200">
              <a:buFont typeface="+mj-lt"/>
              <a:buAutoNum type="arabicPeriod"/>
            </a:pP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Is het </a:t>
            </a:r>
            <a:r>
              <a:rPr lang="en-US" sz="2400" dirty="0" err="1">
                <a:solidFill>
                  <a:srgbClr val="00B4E6"/>
                </a:solidFill>
                <a:ea typeface="MS PGothic" pitchFamily="34" charset="-128"/>
              </a:rPr>
              <a:t>billijk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voor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alle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betrokkenen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?</a:t>
            </a:r>
          </a:p>
          <a:p>
            <a:pPr marL="373062" indent="-228600">
              <a:buFont typeface="+mj-lt"/>
              <a:buAutoNum type="arabicPeriod"/>
            </a:pPr>
            <a:endParaRPr lang="en-US" sz="1000" dirty="0">
              <a:solidFill>
                <a:srgbClr val="15458F"/>
              </a:solidFill>
              <a:ea typeface="MS PGothic" pitchFamily="34" charset="-128"/>
            </a:endParaRPr>
          </a:p>
          <a:p>
            <a:pPr marL="601662" indent="-457200">
              <a:buFont typeface="+mj-lt"/>
              <a:buAutoNum type="arabicPeriod"/>
            </a:pP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Bevordert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het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onderling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</a:t>
            </a:r>
            <a:r>
              <a:rPr lang="en-US" sz="2400" dirty="0" err="1">
                <a:solidFill>
                  <a:srgbClr val="00B4E6"/>
                </a:solidFill>
                <a:ea typeface="MS PGothic" pitchFamily="34" charset="-128"/>
              </a:rPr>
              <a:t>vertrouwen</a:t>
            </a:r>
            <a:r>
              <a:rPr lang="en-US" sz="2400" dirty="0">
                <a:solidFill>
                  <a:srgbClr val="00B4E6"/>
                </a:solidFill>
                <a:ea typeface="MS PGothic" pitchFamily="34" charset="-128"/>
              </a:rPr>
              <a:t> </a:t>
            </a:r>
            <a:r>
              <a:rPr lang="en-US" sz="2400" dirty="0" err="1">
                <a:solidFill>
                  <a:srgbClr val="00B4E6"/>
                </a:solidFill>
                <a:ea typeface="MS PGothic" pitchFamily="34" charset="-128"/>
              </a:rPr>
              <a:t>en</a:t>
            </a:r>
            <a:r>
              <a:rPr lang="en-US" sz="2400" dirty="0">
                <a:solidFill>
                  <a:srgbClr val="00B4E6"/>
                </a:solidFill>
                <a:ea typeface="MS PGothic" pitchFamily="34" charset="-128"/>
              </a:rPr>
              <a:t> </a:t>
            </a:r>
            <a:r>
              <a:rPr lang="en-US" sz="2400" dirty="0" err="1">
                <a:solidFill>
                  <a:srgbClr val="00B4E6"/>
                </a:solidFill>
                <a:ea typeface="MS PGothic" pitchFamily="34" charset="-128"/>
              </a:rPr>
              <a:t>vriendschap</a:t>
            </a:r>
            <a:r>
              <a:rPr lang="en-US" sz="2400" dirty="0">
                <a:solidFill>
                  <a:srgbClr val="00B4E6"/>
                </a:solidFill>
                <a:ea typeface="MS PGothic" pitchFamily="34" charset="-128"/>
              </a:rPr>
              <a:t>?</a:t>
            </a:r>
          </a:p>
          <a:p>
            <a:pPr marL="373062" indent="-228600">
              <a:buFont typeface="+mj-lt"/>
              <a:buAutoNum type="arabicPeriod"/>
            </a:pPr>
            <a:endParaRPr lang="en-US" sz="1000" dirty="0">
              <a:solidFill>
                <a:srgbClr val="15458F"/>
              </a:solidFill>
              <a:ea typeface="MS PGothic" pitchFamily="34" charset="-128"/>
            </a:endParaRPr>
          </a:p>
          <a:p>
            <a:pPr marL="601662" indent="-457200">
              <a:buFont typeface="+mj-lt"/>
              <a:buAutoNum type="arabicPeriod"/>
            </a:pP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Komt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het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alle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</a:t>
            </a:r>
            <a:r>
              <a:rPr lang="en-US" sz="2400" dirty="0" err="1">
                <a:solidFill>
                  <a:srgbClr val="15458F"/>
                </a:solidFill>
                <a:ea typeface="MS PGothic" pitchFamily="34" charset="-128"/>
              </a:rPr>
              <a:t>betrokkenen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 </a:t>
            </a:r>
            <a:r>
              <a:rPr lang="en-US" sz="2400" dirty="0">
                <a:solidFill>
                  <a:srgbClr val="00B4E6"/>
                </a:solidFill>
                <a:ea typeface="MS PGothic" pitchFamily="34" charset="-128"/>
              </a:rPr>
              <a:t>ten </a:t>
            </a:r>
            <a:r>
              <a:rPr lang="en-US" sz="2400" dirty="0" err="1">
                <a:solidFill>
                  <a:srgbClr val="00B4E6"/>
                </a:solidFill>
                <a:ea typeface="MS PGothic" pitchFamily="34" charset="-128"/>
              </a:rPr>
              <a:t>goede</a:t>
            </a:r>
            <a:r>
              <a:rPr lang="en-US" sz="2400" dirty="0">
                <a:solidFill>
                  <a:srgbClr val="15458F"/>
                </a:solidFill>
                <a:ea typeface="MS PGothic" pitchFamily="34" charset="-128"/>
              </a:rPr>
              <a:t>?</a:t>
            </a:r>
          </a:p>
        </p:txBody>
      </p:sp>
      <p:pic>
        <p:nvPicPr>
          <p:cNvPr id="9" name="Picture 41">
            <a:extLst>
              <a:ext uri="{FF2B5EF4-FFF2-40B4-BE49-F238E27FC236}">
                <a16:creationId xmlns:a16="http://schemas.microsoft.com/office/drawing/2014/main" id="{71553E67-C61C-840D-0CAE-1F8382EC3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33" y="1892281"/>
            <a:ext cx="3425855" cy="3494372"/>
          </a:xfrm>
          <a:prstGeom prst="rect">
            <a:avLst/>
          </a:prstGeom>
          <a:ln w="57150">
            <a:solidFill>
              <a:srgbClr val="06B4E6"/>
            </a:solidFill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D02AC5B-8D3B-F540-7D42-41C1BAECF352}"/>
              </a:ext>
            </a:extLst>
          </p:cNvPr>
          <p:cNvSpPr txBox="1"/>
          <p:nvPr/>
        </p:nvSpPr>
        <p:spPr>
          <a:xfrm>
            <a:off x="488719" y="5675410"/>
            <a:ext cx="11121169" cy="646331"/>
          </a:xfrm>
          <a:prstGeom prst="rect">
            <a:avLst/>
          </a:prstGeom>
          <a:solidFill>
            <a:schemeClr val="accent6"/>
          </a:solidFill>
          <a:ln w="38100">
            <a:solidFill>
              <a:srgbClr val="06B4E6"/>
            </a:solidFill>
          </a:ln>
        </p:spPr>
        <p:txBody>
          <a:bodyPr wrap="square">
            <a:spAutoFit/>
          </a:bodyPr>
          <a:lstStyle/>
          <a:p>
            <a:r>
              <a:rPr lang="nl-BE" dirty="0">
                <a:solidFill>
                  <a:srgbClr val="15458F"/>
                </a:solidFill>
              </a:rPr>
              <a:t>Een wereldwijd netwerk van geïnspireerde individuen die hun passies vertalen in relevante sociale doelen</a:t>
            </a:r>
          </a:p>
          <a:p>
            <a:r>
              <a:rPr lang="nl-BE" dirty="0">
                <a:solidFill>
                  <a:srgbClr val="15458F"/>
                </a:solidFill>
              </a:rPr>
              <a:t>om levens in gemeenschappen te veranderen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03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186B-E32A-1D42-A0B4-EAD4F510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ROTARY’S INTERNATIONALe NETWeRK</a:t>
            </a:r>
            <a:endParaRPr lang="en-GB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E0C7B-4762-0244-BA55-FD53B46F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3BCB9-DA58-FE46-B251-1A36984B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7" y="2106930"/>
            <a:ext cx="7886700" cy="3949700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CEA23B7-D1F3-9E5A-5558-731C54DB6136}"/>
              </a:ext>
            </a:extLst>
          </p:cNvPr>
          <p:cNvSpPr txBox="1"/>
          <p:nvPr/>
        </p:nvSpPr>
        <p:spPr>
          <a:xfrm>
            <a:off x="8746774" y="2110740"/>
            <a:ext cx="2903359" cy="394970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none" rtlCol="0">
            <a:noAutofit/>
          </a:bodyPr>
          <a:lstStyle/>
          <a:p>
            <a:r>
              <a:rPr lang="nl-BE" b="1" dirty="0">
                <a:solidFill>
                  <a:schemeClr val="accent6">
                    <a:lumMod val="50000"/>
                  </a:schemeClr>
                </a:solidFill>
              </a:rPr>
              <a:t>Update 31 Augustus 2022</a:t>
            </a:r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525 districten</a:t>
            </a: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36949 clubs</a:t>
            </a: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1189951 Rotariërs</a:t>
            </a: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Belux</a:t>
            </a: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4 districten</a:t>
            </a: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8247 Rotariërs</a:t>
            </a: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District 2130</a:t>
            </a: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65 clubs</a:t>
            </a: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19 Rotaract clubs</a:t>
            </a:r>
          </a:p>
          <a:p>
            <a:r>
              <a:rPr lang="nl-BE" dirty="0">
                <a:solidFill>
                  <a:schemeClr val="accent6">
                    <a:lumMod val="50000"/>
                  </a:schemeClr>
                </a:solidFill>
              </a:rPr>
              <a:t>2699 rotariërs</a:t>
            </a: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nl-BE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2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265AD2-FE46-AE48-A119-E27C20CC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6" y="39229"/>
            <a:ext cx="12429066" cy="1540042"/>
          </a:xfrm>
        </p:spPr>
        <p:txBody>
          <a:bodyPr>
            <a:noAutofit/>
          </a:bodyPr>
          <a:lstStyle/>
          <a:p>
            <a:r>
              <a:rPr lang="en-GB" sz="2800" dirty="0">
                <a:latin typeface="Open Sans" panose="020B0606030504020204" pitchFamily="34" charset="0"/>
              </a:rPr>
              <a:t>Rotary </a:t>
            </a:r>
            <a:r>
              <a:rPr lang="en-GB" sz="2800" dirty="0" err="1">
                <a:latin typeface="Open Sans" panose="020B0606030504020204" pitchFamily="34" charset="0"/>
              </a:rPr>
              <a:t>bestaat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uit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drie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delen</a:t>
            </a:r>
            <a:r>
              <a:rPr lang="en-GB" sz="2800" dirty="0">
                <a:latin typeface="Open Sans" panose="020B0606030504020204" pitchFamily="34" charset="0"/>
              </a:rPr>
              <a:t>: </a:t>
            </a:r>
            <a:br>
              <a:rPr lang="en-GB" sz="2800" dirty="0">
                <a:latin typeface="Open Sans" panose="020B0606030504020204" pitchFamily="34" charset="0"/>
              </a:rPr>
            </a:br>
            <a:r>
              <a:rPr lang="en-GB" sz="2800" dirty="0">
                <a:latin typeface="Open Sans" panose="020B0606030504020204" pitchFamily="34" charset="0"/>
              </a:rPr>
              <a:t>de clubs, Rotary International </a:t>
            </a:r>
            <a:r>
              <a:rPr lang="en-GB" sz="2800" dirty="0" err="1">
                <a:latin typeface="Open Sans" panose="020B0606030504020204" pitchFamily="34" charset="0"/>
              </a:rPr>
              <a:t>en</a:t>
            </a:r>
            <a:r>
              <a:rPr lang="en-GB" sz="2800" dirty="0">
                <a:latin typeface="Open Sans" panose="020B0606030504020204" pitchFamily="34" charset="0"/>
              </a:rPr>
              <a:t> The Rotary Foundation.</a:t>
            </a:r>
            <a:endParaRPr lang="en-B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D6F8E-4484-8E47-BBB8-6F8D90CC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A8EEE-EBD1-D94E-B3F7-9F18468A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45" y="1571100"/>
            <a:ext cx="9933710" cy="4359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1E4EA0-3A9A-CD49-A7DE-35F7C976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36" y="5286899"/>
            <a:ext cx="1068075" cy="578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E9DB20-4A17-AF49-8FF3-75F8449B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70" y="5286898"/>
            <a:ext cx="1068075" cy="578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285D5-AE46-BD4F-B5E7-430C124F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704" y="5286897"/>
            <a:ext cx="1068075" cy="578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720868-956C-2546-8FF8-2FF981D2B42B}"/>
              </a:ext>
            </a:extLst>
          </p:cNvPr>
          <p:cNvSpPr/>
          <p:nvPr/>
        </p:nvSpPr>
        <p:spPr>
          <a:xfrm>
            <a:off x="4485019" y="5429482"/>
            <a:ext cx="31486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https://www.rotary.org/en/about-rotary/our-leaders/directors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C552D-5671-3E42-B22D-AF34F05D0512}"/>
              </a:ext>
            </a:extLst>
          </p:cNvPr>
          <p:cNvSpPr/>
          <p:nvPr/>
        </p:nvSpPr>
        <p:spPr>
          <a:xfrm>
            <a:off x="7897053" y="5429482"/>
            <a:ext cx="31133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https://www.rotary.org/en/about-rotary/our-leaders/trustees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95193B-D002-F746-9AAC-841578BD22D1}"/>
              </a:ext>
            </a:extLst>
          </p:cNvPr>
          <p:cNvSpPr/>
          <p:nvPr/>
        </p:nvSpPr>
        <p:spPr>
          <a:xfrm>
            <a:off x="1287585" y="5429482"/>
            <a:ext cx="2698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https://www.rotary.org/en/get-involved/rotary-clubs</a:t>
            </a:r>
          </a:p>
        </p:txBody>
      </p:sp>
    </p:spTree>
    <p:extLst>
      <p:ext uri="{BB962C8B-B14F-4D97-AF65-F5344CB8AC3E}">
        <p14:creationId xmlns:p14="http://schemas.microsoft.com/office/powerpoint/2010/main" val="2806120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9F817-AE20-B9E1-A662-043A6CA5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Rotary Organisatie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50642A4-B580-CBAD-18D7-DD4238EFB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12" y="1540043"/>
            <a:ext cx="6690731" cy="5035058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489B74-E122-06F0-8600-9D228D2C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0E9B533-C084-D04E-B2DE-BB5FBC3B55AD}"/>
              </a:ext>
            </a:extLst>
          </p:cNvPr>
          <p:cNvSpPr txBox="1"/>
          <p:nvPr/>
        </p:nvSpPr>
        <p:spPr>
          <a:xfrm>
            <a:off x="297738" y="6236547"/>
            <a:ext cx="60941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dirty="0">
                <a:hlinkClick r:id="rId3"/>
              </a:rPr>
              <a:t>https://www.rotary.org/en/about-rotary/financials</a:t>
            </a:r>
            <a:r>
              <a:rPr lang="nl-B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4408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265AD2-FE46-AE48-A119-E27C20CC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6" y="39229"/>
            <a:ext cx="12429066" cy="1540042"/>
          </a:xfrm>
        </p:spPr>
        <p:txBody>
          <a:bodyPr>
            <a:noAutofit/>
          </a:bodyPr>
          <a:lstStyle/>
          <a:p>
            <a:r>
              <a:rPr lang="en-GB" sz="2800" dirty="0">
                <a:latin typeface="Open Sans" panose="020B0606030504020204" pitchFamily="34" charset="0"/>
              </a:rPr>
              <a:t>Rotary </a:t>
            </a:r>
            <a:r>
              <a:rPr lang="en-GB" sz="2800" dirty="0" err="1">
                <a:latin typeface="Open Sans" panose="020B0606030504020204" pitchFamily="34" charset="0"/>
              </a:rPr>
              <a:t>bestaat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uit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drie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delen</a:t>
            </a:r>
            <a:r>
              <a:rPr lang="en-GB" sz="2800" dirty="0">
                <a:latin typeface="Open Sans" panose="020B0606030504020204" pitchFamily="34" charset="0"/>
              </a:rPr>
              <a:t>: </a:t>
            </a:r>
            <a:br>
              <a:rPr lang="en-GB" sz="2800" dirty="0">
                <a:latin typeface="Open Sans" panose="020B0606030504020204" pitchFamily="34" charset="0"/>
              </a:rPr>
            </a:br>
            <a:r>
              <a:rPr lang="en-GB" sz="2800" dirty="0">
                <a:latin typeface="Open Sans" panose="020B0606030504020204" pitchFamily="34" charset="0"/>
              </a:rPr>
              <a:t>de clubs, </a:t>
            </a:r>
            <a:r>
              <a:rPr lang="en-GB" sz="2800" dirty="0">
                <a:solidFill>
                  <a:srgbClr val="15458F"/>
                </a:solidFill>
                <a:latin typeface="Open Sans" panose="020B0606030504020204" pitchFamily="34" charset="0"/>
              </a:rPr>
              <a:t>Rotary International </a:t>
            </a:r>
            <a:r>
              <a:rPr lang="en-GB" sz="2800" dirty="0" err="1">
                <a:latin typeface="Open Sans" panose="020B0606030504020204" pitchFamily="34" charset="0"/>
              </a:rPr>
              <a:t>en</a:t>
            </a:r>
            <a:r>
              <a:rPr lang="en-GB" sz="2800" dirty="0">
                <a:latin typeface="Open Sans" panose="020B0606030504020204" pitchFamily="34" charset="0"/>
              </a:rPr>
              <a:t> The Rotary Foundation.</a:t>
            </a:r>
            <a:endParaRPr lang="en-B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D6F8E-4484-8E47-BBB8-6F8D90CC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A8EEE-EBD1-D94E-B3F7-9F18468A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45" y="1571100"/>
            <a:ext cx="9933710" cy="4359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1E4EA0-3A9A-CD49-A7DE-35F7C976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36" y="5286899"/>
            <a:ext cx="1068075" cy="578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E9DB20-4A17-AF49-8FF3-75F8449B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70" y="5286898"/>
            <a:ext cx="1068075" cy="578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285D5-AE46-BD4F-B5E7-430C124F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704" y="5286897"/>
            <a:ext cx="1068075" cy="578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720868-956C-2546-8FF8-2FF981D2B42B}"/>
              </a:ext>
            </a:extLst>
          </p:cNvPr>
          <p:cNvSpPr/>
          <p:nvPr/>
        </p:nvSpPr>
        <p:spPr>
          <a:xfrm>
            <a:off x="4485019" y="5429482"/>
            <a:ext cx="31486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https://www.rotary.org/en/about-rotary/our-leaders/directors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C552D-5671-3E42-B22D-AF34F05D0512}"/>
              </a:ext>
            </a:extLst>
          </p:cNvPr>
          <p:cNvSpPr/>
          <p:nvPr/>
        </p:nvSpPr>
        <p:spPr>
          <a:xfrm>
            <a:off x="7897053" y="5429482"/>
            <a:ext cx="31133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https://www.rotary.org/en/about-rotary/our-leaders/trustees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95193B-D002-F746-9AAC-841578BD22D1}"/>
              </a:ext>
            </a:extLst>
          </p:cNvPr>
          <p:cNvSpPr/>
          <p:nvPr/>
        </p:nvSpPr>
        <p:spPr>
          <a:xfrm>
            <a:off x="1287585" y="5429482"/>
            <a:ext cx="2698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https://www.rotary.org/en/get-involved/rotary-clubs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38185E-8777-E702-51C9-87C0B70A0BE9}"/>
              </a:ext>
            </a:extLst>
          </p:cNvPr>
          <p:cNvSpPr txBox="1"/>
          <p:nvPr/>
        </p:nvSpPr>
        <p:spPr>
          <a:xfrm>
            <a:off x="4485019" y="1579270"/>
            <a:ext cx="3277221" cy="4286167"/>
          </a:xfrm>
          <a:prstGeom prst="rect">
            <a:avLst/>
          </a:prstGeom>
          <a:noFill/>
          <a:ln w="57150">
            <a:solidFill>
              <a:srgbClr val="15458F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0474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499E-AEC8-8746-BA24-236B9707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Rotary International </a:t>
            </a:r>
            <a:r>
              <a:rPr lang="en-US" dirty="0" err="1"/>
              <a:t>Hoofdkwartier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68 </a:t>
            </a:r>
            <a:r>
              <a:rPr lang="en-US" dirty="0" err="1"/>
              <a:t>jaar</a:t>
            </a:r>
            <a:r>
              <a:rPr lang="en-US" dirty="0"/>
              <a:t> in  Evanston, Illinois, USA</a:t>
            </a:r>
          </a:p>
        </p:txBody>
      </p:sp>
      <p:sp>
        <p:nvSpPr>
          <p:cNvPr id="5" name="Rechthoek 12">
            <a:extLst>
              <a:ext uri="{FF2B5EF4-FFF2-40B4-BE49-F238E27FC236}">
                <a16:creationId xmlns:a16="http://schemas.microsoft.com/office/drawing/2014/main" id="{8FEA2832-25BC-2A4B-B6F8-501E3B8DB751}"/>
              </a:ext>
            </a:extLst>
          </p:cNvPr>
          <p:cNvSpPr/>
          <p:nvPr/>
        </p:nvSpPr>
        <p:spPr>
          <a:xfrm>
            <a:off x="526731" y="5397110"/>
            <a:ext cx="35311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Gordon McInally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President, Rotary International, 2023-2024 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38628042-A7A2-EF4D-A7B4-A554AF44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10142" y="4178537"/>
            <a:ext cx="1654607" cy="57174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084C-9A94-A844-A87F-E1D54DB8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502" y="2989591"/>
            <a:ext cx="1037665" cy="87881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6" descr="Gavi, the Vaccine Alliance">
            <a:extLst>
              <a:ext uri="{FF2B5EF4-FFF2-40B4-BE49-F238E27FC236}">
                <a16:creationId xmlns:a16="http://schemas.microsoft.com/office/drawing/2014/main" id="{2F7C218B-A29C-D640-A195-9A955FF4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>
            <a:fillRect/>
          </a:stretch>
        </p:blipFill>
        <p:spPr bwMode="auto">
          <a:xfrm>
            <a:off x="7387555" y="1939266"/>
            <a:ext cx="1246938" cy="598821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14" descr="http://immersiveeducation.org/sites/default/files/styles/seven-product-colorbox/public/product-images/gates-blue%2Bwhite%2Blogo_30.jpg?itok=Scf6sICm">
            <a:extLst>
              <a:ext uri="{FF2B5EF4-FFF2-40B4-BE49-F238E27FC236}">
                <a16:creationId xmlns:a16="http://schemas.microsoft.com/office/drawing/2014/main" id="{97BF6964-87EC-6047-ACAF-7FAC2B1E0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603" y="5253664"/>
            <a:ext cx="2105798" cy="56869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F99202-8060-9048-AF56-ADB830AD0AE9}"/>
              </a:ext>
            </a:extLst>
          </p:cNvPr>
          <p:cNvGrpSpPr/>
          <p:nvPr/>
        </p:nvGrpSpPr>
        <p:grpSpPr>
          <a:xfrm>
            <a:off x="9321187" y="5214846"/>
            <a:ext cx="1803641" cy="646331"/>
            <a:chOff x="8600233" y="4837844"/>
            <a:chExt cx="1803641" cy="646331"/>
          </a:xfrm>
        </p:grpSpPr>
        <p:pic>
          <p:nvPicPr>
            <p:cNvPr id="10" name="Picture 9" descr="https://pbs.twimg.com/profile_images/447192716221218818/AJ__Nd3C.png">
              <a:extLst>
                <a:ext uri="{FF2B5EF4-FFF2-40B4-BE49-F238E27FC236}">
                  <a16:creationId xmlns:a16="http://schemas.microsoft.com/office/drawing/2014/main" id="{7C22658C-C94C-164D-9922-766D76540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0233" y="4876519"/>
              <a:ext cx="959707" cy="60765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FB3BF9-DDE1-7E45-8E6C-DE1AE70C156D}"/>
                </a:ext>
              </a:extLst>
            </p:cNvPr>
            <p:cNvSpPr txBox="1"/>
            <p:nvPr/>
          </p:nvSpPr>
          <p:spPr>
            <a:xfrm>
              <a:off x="9576913" y="4837844"/>
              <a:ext cx="826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center for </a:t>
              </a:r>
            </a:p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disease control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07EB741-2E22-0D4D-93E2-CD29144F8B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720" y="1690150"/>
            <a:ext cx="2260577" cy="307980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2A1CDB0-F2E6-05B3-EC2D-733ED81E1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1" y="1726458"/>
            <a:ext cx="2557100" cy="35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10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9625-2D36-5545-B987-AF2FF79D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Raad</a:t>
            </a:r>
            <a:r>
              <a:rPr lang="en-US" dirty="0"/>
              <a:t> van </a:t>
            </a:r>
            <a:r>
              <a:rPr lang="en-US" dirty="0" err="1"/>
              <a:t>bestuur</a:t>
            </a:r>
            <a:r>
              <a:rPr lang="en-US" dirty="0"/>
              <a:t> Rotary International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B02094-5AD2-8244-AF1D-953C11512728}"/>
              </a:ext>
            </a:extLst>
          </p:cNvPr>
          <p:cNvSpPr/>
          <p:nvPr/>
        </p:nvSpPr>
        <p:spPr>
          <a:xfrm>
            <a:off x="772492" y="18247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F7DF5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C51A82-00BC-1E46-AA4C-E43456E6E975}"/>
              </a:ext>
            </a:extLst>
          </p:cNvPr>
          <p:cNvSpPr/>
          <p:nvPr/>
        </p:nvSpPr>
        <p:spPr>
          <a:xfrm>
            <a:off x="762148" y="34317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F7DF5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42306D-6216-F242-8C42-FEC62ADEB8A0}"/>
              </a:ext>
            </a:extLst>
          </p:cNvPr>
          <p:cNvSpPr/>
          <p:nvPr/>
        </p:nvSpPr>
        <p:spPr>
          <a:xfrm>
            <a:off x="867768" y="6047839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hlinkClick r:id="rId2"/>
              </a:rPr>
              <a:t>https://</a:t>
            </a:r>
            <a:r>
              <a:rPr lang="en-US" dirty="0" err="1">
                <a:solidFill>
                  <a:srgbClr val="FF6600"/>
                </a:solidFill>
                <a:hlinkClick r:id="rId2"/>
              </a:rPr>
              <a:t>www.rotary.org</a:t>
            </a:r>
            <a:r>
              <a:rPr lang="en-US" dirty="0">
                <a:solidFill>
                  <a:srgbClr val="FF6600"/>
                </a:solidFill>
                <a:hlinkClick r:id="rId2"/>
              </a:rPr>
              <a:t>/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AutoShape 2" descr="Kan een afbeelding zijn van 20 mensen en , met de tekst Rotary IMAGINE ROTARY The Board of Directors Rotary International 2022-23 TOGETHER WE IMAGINE ROTARY">
            <a:extLst>
              <a:ext uri="{FF2B5EF4-FFF2-40B4-BE49-F238E27FC236}">
                <a16:creationId xmlns:a16="http://schemas.microsoft.com/office/drawing/2014/main" id="{09A0727A-DAF2-8247-4B6C-D802E63894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243254"/>
            <a:ext cx="1338146" cy="133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4F7C4F-B8FE-8D91-2824-13798C5C9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41" y="1540043"/>
            <a:ext cx="3873191" cy="496357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4E6849A-7C7C-DD5C-A764-FAAAB800CADC}"/>
              </a:ext>
            </a:extLst>
          </p:cNvPr>
          <p:cNvSpPr txBox="1"/>
          <p:nvPr/>
        </p:nvSpPr>
        <p:spPr>
          <a:xfrm>
            <a:off x="837805" y="2009437"/>
            <a:ext cx="60502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aad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estuur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bestaat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uit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Internationaal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president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Verkozen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President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Algemeen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secretaris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(CEO)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17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bestuurders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(director)</a:t>
            </a:r>
          </a:p>
          <a:p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Raad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Bestuur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bepaalt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het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beleid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van Rotary International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geeft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richtlijnen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die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onze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clubs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helpen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zich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te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ontwikkelen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lke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bestuurder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heeft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een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ambtstermijn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van twee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jaar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DB36-EB64-594E-BDB0-3CD938D3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Europees</a:t>
            </a:r>
            <a:r>
              <a:rPr lang="en-US" dirty="0"/>
              <a:t>* </a:t>
            </a:r>
            <a:r>
              <a:rPr lang="en-US" dirty="0" err="1"/>
              <a:t>kantoor</a:t>
            </a:r>
            <a:r>
              <a:rPr lang="en-US" dirty="0"/>
              <a:t> in </a:t>
            </a:r>
            <a:r>
              <a:rPr lang="en-US" dirty="0" err="1"/>
              <a:t>ZÜrIch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A0AAC-BE40-5645-95C4-D558B95DF450}"/>
              </a:ext>
            </a:extLst>
          </p:cNvPr>
          <p:cNvSpPr txBox="1"/>
          <p:nvPr/>
        </p:nvSpPr>
        <p:spPr>
          <a:xfrm>
            <a:off x="6924134" y="6765705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12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Per 1 January 2017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2E1FE-0274-B442-8426-1F34F2F92F9D}"/>
              </a:ext>
            </a:extLst>
          </p:cNvPr>
          <p:cNvSpPr txBox="1"/>
          <p:nvPr/>
        </p:nvSpPr>
        <p:spPr>
          <a:xfrm>
            <a:off x="1732904" y="4893933"/>
            <a:ext cx="283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297.332 Rotarians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0EC873-027E-C346-9FC8-4671C670B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593" y="1917909"/>
            <a:ext cx="5791200" cy="3386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2D0AD1-1CB8-3942-A653-6D57FEA4D9C2}"/>
              </a:ext>
            </a:extLst>
          </p:cNvPr>
          <p:cNvSpPr txBox="1"/>
          <p:nvPr/>
        </p:nvSpPr>
        <p:spPr>
          <a:xfrm>
            <a:off x="1557206" y="5401684"/>
            <a:ext cx="8551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IDFont+F3"/>
              </a:rPr>
              <a:t>ZONE 13 </a:t>
            </a:r>
          </a:p>
          <a:p>
            <a:r>
              <a:rPr lang="en-GB" sz="1800" dirty="0">
                <a:effectLst/>
                <a:latin typeface="CIDFont+F4"/>
              </a:rPr>
              <a:t>Section A: Andorra, France, Monaco: 1510, 1520, 1640, 1650, 1660, 1670, 1680, 1690, 1700, 1710, 1720, 1730, 1740, 1750, 1760, 1770, 1780, 1790 </a:t>
            </a:r>
          </a:p>
          <a:p>
            <a:r>
              <a:rPr lang="en-GB" sz="1800" dirty="0">
                <a:effectLst/>
                <a:latin typeface="CIDFont+F4"/>
              </a:rPr>
              <a:t>Section B: Belgium, Luxembourg: 2130, 2140, 2150, 2160                   *Europa </a:t>
            </a:r>
            <a:r>
              <a:rPr lang="en-GB" sz="1800" dirty="0" err="1">
                <a:effectLst/>
                <a:latin typeface="CIDFont+F4"/>
              </a:rPr>
              <a:t>en</a:t>
            </a:r>
            <a:r>
              <a:rPr lang="en-GB" sz="1800" dirty="0">
                <a:effectLst/>
                <a:latin typeface="CIDFont+F4"/>
              </a:rPr>
              <a:t> Afrika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2E00FD-BE23-8445-80C1-3AC44B05B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07" y="2014866"/>
            <a:ext cx="3184786" cy="26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30810"/>
            <a:ext cx="11506200" cy="1540042"/>
          </a:xfrm>
        </p:spPr>
        <p:txBody>
          <a:bodyPr/>
          <a:lstStyle/>
          <a:p>
            <a:r>
              <a:rPr lang="en-US" dirty="0"/>
              <a:t>Even </a:t>
            </a:r>
            <a:r>
              <a:rPr lang="en-US" dirty="0" err="1"/>
              <a:t>voorstellen</a:t>
            </a:r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7766"/>
            <a:ext cx="5254869" cy="4373033"/>
          </a:xfrm>
          <a:solidFill>
            <a:schemeClr val="bg2"/>
          </a:solidFill>
          <a:ln w="28575">
            <a:solidFill>
              <a:srgbClr val="00B4E6"/>
            </a:solidFill>
          </a:ln>
        </p:spPr>
        <p:txBody>
          <a:bodyPr>
            <a:normAutofit fontScale="25000" lnSpcReduction="20000"/>
          </a:bodyPr>
          <a:lstStyle/>
          <a:p>
            <a:pPr lvl="4">
              <a:buFont typeface="Wingdings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r>
              <a:rPr lang="en-GB" sz="7200" dirty="0">
                <a:solidFill>
                  <a:srgbClr val="15458F"/>
                </a:solidFill>
              </a:rPr>
              <a:t>Een </a:t>
            </a:r>
            <a:r>
              <a:rPr lang="en-GB" sz="7200" dirty="0" err="1">
                <a:solidFill>
                  <a:srgbClr val="00B4E6"/>
                </a:solidFill>
              </a:rPr>
              <a:t>gouverneur</a:t>
            </a:r>
            <a:r>
              <a:rPr lang="en-GB" sz="7200" dirty="0">
                <a:solidFill>
                  <a:srgbClr val="15458F"/>
                </a:solidFill>
              </a:rPr>
              <a:t> </a:t>
            </a:r>
            <a:r>
              <a:rPr lang="en-GB" sz="7200" dirty="0" err="1">
                <a:solidFill>
                  <a:srgbClr val="15458F"/>
                </a:solidFill>
              </a:rPr>
              <a:t>heeft</a:t>
            </a:r>
            <a:r>
              <a:rPr lang="en-GB" sz="7200" dirty="0">
                <a:solidFill>
                  <a:srgbClr val="15458F"/>
                </a:solidFill>
              </a:rPr>
              <a:t> twee </a:t>
            </a:r>
            <a:r>
              <a:rPr lang="en-GB" sz="7200" dirty="0" err="1">
                <a:solidFill>
                  <a:srgbClr val="15458F"/>
                </a:solidFill>
              </a:rPr>
              <a:t>belangrijke</a:t>
            </a:r>
            <a:r>
              <a:rPr lang="en-GB" sz="7200" dirty="0">
                <a:solidFill>
                  <a:srgbClr val="15458F"/>
                </a:solidFill>
              </a:rPr>
              <a:t> taken: </a:t>
            </a:r>
          </a:p>
          <a:p>
            <a:pPr marL="0" indent="0">
              <a:buNone/>
            </a:pPr>
            <a:r>
              <a:rPr lang="en-GB" sz="4500" dirty="0">
                <a:solidFill>
                  <a:srgbClr val="15458F"/>
                </a:solidFill>
              </a:rPr>
              <a:t>	</a:t>
            </a:r>
          </a:p>
          <a:p>
            <a:pPr>
              <a:buFont typeface="Wingdings" pitchFamily="2" charset="2"/>
              <a:buChar char="Ø"/>
            </a:pPr>
            <a:r>
              <a:rPr lang="en-GB" sz="6400" dirty="0">
                <a:solidFill>
                  <a:srgbClr val="15458F"/>
                </a:solidFill>
              </a:rPr>
              <a:t>Het </a:t>
            </a:r>
            <a:r>
              <a:rPr lang="en-GB" sz="6400" dirty="0" err="1">
                <a:solidFill>
                  <a:srgbClr val="15458F"/>
                </a:solidFill>
              </a:rPr>
              <a:t>gedachtengoed</a:t>
            </a:r>
            <a:r>
              <a:rPr lang="en-GB" sz="6400" dirty="0">
                <a:solidFill>
                  <a:srgbClr val="15458F"/>
                </a:solidFill>
              </a:rPr>
              <a:t> van Rotary </a:t>
            </a:r>
            <a:r>
              <a:rPr lang="en-GB" sz="6400" dirty="0" err="1">
                <a:solidFill>
                  <a:srgbClr val="15458F"/>
                </a:solidFill>
              </a:rPr>
              <a:t>wereldwijd</a:t>
            </a:r>
            <a:r>
              <a:rPr lang="en-GB" sz="6400" dirty="0">
                <a:solidFill>
                  <a:srgbClr val="15458F"/>
                </a:solidFill>
              </a:rPr>
              <a:t> </a:t>
            </a:r>
            <a:r>
              <a:rPr lang="en-GB" sz="6400" dirty="0" err="1">
                <a:solidFill>
                  <a:srgbClr val="15458F"/>
                </a:solidFill>
              </a:rPr>
              <a:t>en</a:t>
            </a:r>
            <a:r>
              <a:rPr lang="en-GB" sz="6400" dirty="0">
                <a:solidFill>
                  <a:srgbClr val="15458F"/>
                </a:solidFill>
              </a:rPr>
              <a:t> in </a:t>
            </a:r>
            <a:r>
              <a:rPr lang="en-GB" sz="6400" dirty="0" err="1">
                <a:solidFill>
                  <a:srgbClr val="15458F"/>
                </a:solidFill>
              </a:rPr>
              <a:t>zijn</a:t>
            </a:r>
            <a:r>
              <a:rPr lang="en-GB" sz="6400" dirty="0">
                <a:solidFill>
                  <a:srgbClr val="15458F"/>
                </a:solidFill>
              </a:rPr>
              <a:t> district </a:t>
            </a:r>
            <a:r>
              <a:rPr lang="en-GB" sz="6400" dirty="0" err="1">
                <a:solidFill>
                  <a:srgbClr val="15458F"/>
                </a:solidFill>
              </a:rPr>
              <a:t>bevorderen</a:t>
            </a:r>
            <a:r>
              <a:rPr lang="en-GB" sz="6400" dirty="0">
                <a:solidFill>
                  <a:srgbClr val="15458F"/>
                </a:solidFill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GB" sz="6400" dirty="0">
                <a:solidFill>
                  <a:srgbClr val="15458F"/>
                </a:solidFill>
              </a:rPr>
              <a:t>De </a:t>
            </a:r>
            <a:r>
              <a:rPr lang="en-GB" sz="6400" dirty="0" err="1">
                <a:solidFill>
                  <a:srgbClr val="15458F"/>
                </a:solidFill>
              </a:rPr>
              <a:t>Rotaryclubs</a:t>
            </a:r>
            <a:r>
              <a:rPr lang="en-GB" sz="6400" dirty="0">
                <a:solidFill>
                  <a:srgbClr val="15458F"/>
                </a:solidFill>
              </a:rPr>
              <a:t> </a:t>
            </a:r>
            <a:r>
              <a:rPr lang="en-GB" sz="6400" dirty="0" err="1">
                <a:solidFill>
                  <a:srgbClr val="15458F"/>
                </a:solidFill>
              </a:rPr>
              <a:t>helpen</a:t>
            </a:r>
            <a:r>
              <a:rPr lang="en-GB" sz="6400" dirty="0">
                <a:solidFill>
                  <a:srgbClr val="15458F"/>
                </a:solidFill>
              </a:rPr>
              <a:t> om zo </a:t>
            </a:r>
            <a:r>
              <a:rPr lang="en-GB" sz="6400" dirty="0" err="1">
                <a:solidFill>
                  <a:srgbClr val="15458F"/>
                </a:solidFill>
              </a:rPr>
              <a:t>goed</a:t>
            </a:r>
            <a:r>
              <a:rPr lang="en-GB" sz="6400" dirty="0">
                <a:solidFill>
                  <a:srgbClr val="15458F"/>
                </a:solidFill>
              </a:rPr>
              <a:t> </a:t>
            </a:r>
            <a:r>
              <a:rPr lang="en-GB" sz="6400" dirty="0" err="1">
                <a:solidFill>
                  <a:srgbClr val="15458F"/>
                </a:solidFill>
              </a:rPr>
              <a:t>mogelijk</a:t>
            </a:r>
            <a:r>
              <a:rPr lang="en-GB" sz="6400" dirty="0">
                <a:solidFill>
                  <a:srgbClr val="15458F"/>
                </a:solidFill>
              </a:rPr>
              <a:t> </a:t>
            </a:r>
            <a:r>
              <a:rPr lang="en-GB" sz="6400" dirty="0" err="1">
                <a:solidFill>
                  <a:srgbClr val="15458F"/>
                </a:solidFill>
              </a:rPr>
              <a:t>te</a:t>
            </a:r>
            <a:r>
              <a:rPr lang="en-GB" sz="6400" dirty="0">
                <a:solidFill>
                  <a:srgbClr val="15458F"/>
                </a:solidFill>
              </a:rPr>
              <a:t> </a:t>
            </a:r>
            <a:r>
              <a:rPr lang="en-GB" sz="6400" dirty="0" err="1">
                <a:solidFill>
                  <a:srgbClr val="15458F"/>
                </a:solidFill>
              </a:rPr>
              <a:t>functioneren</a:t>
            </a:r>
            <a:r>
              <a:rPr lang="en-GB" sz="6400" dirty="0">
                <a:solidFill>
                  <a:srgbClr val="15458F"/>
                </a:solidFill>
              </a:rPr>
              <a:t>. </a:t>
            </a:r>
          </a:p>
          <a:p>
            <a:pPr>
              <a:buFont typeface="Wingdings" pitchFamily="2" charset="2"/>
              <a:buChar char="Ø"/>
            </a:pPr>
            <a:endParaRPr lang="en-GB" sz="3300" dirty="0">
              <a:solidFill>
                <a:srgbClr val="15458F"/>
              </a:solidFill>
            </a:endParaRPr>
          </a:p>
          <a:p>
            <a:pPr marL="0" indent="0">
              <a:buNone/>
            </a:pPr>
            <a:r>
              <a:rPr lang="en-GB" sz="5600" dirty="0" err="1">
                <a:solidFill>
                  <a:srgbClr val="15458F"/>
                </a:solidFill>
              </a:rPr>
              <a:t>Dit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5600" dirty="0" err="1">
                <a:solidFill>
                  <a:srgbClr val="15458F"/>
                </a:solidFill>
              </a:rPr>
              <a:t>jaar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6400" dirty="0">
                <a:solidFill>
                  <a:srgbClr val="15458F"/>
                </a:solidFill>
              </a:rPr>
              <a:t>Claude </a:t>
            </a:r>
            <a:r>
              <a:rPr lang="en-GB" sz="6400" dirty="0" err="1">
                <a:solidFill>
                  <a:srgbClr val="15458F"/>
                </a:solidFill>
              </a:rPr>
              <a:t>Hamilius</a:t>
            </a:r>
            <a:endParaRPr lang="en-GB" sz="6400" dirty="0">
              <a:solidFill>
                <a:srgbClr val="15458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5600" dirty="0">
                <a:solidFill>
                  <a:srgbClr val="15458F"/>
                </a:solidFill>
              </a:rPr>
              <a:t>Lid RC </a:t>
            </a:r>
            <a:r>
              <a:rPr lang="en-GB" sz="5600" dirty="0" err="1">
                <a:solidFill>
                  <a:srgbClr val="15458F"/>
                </a:solidFill>
              </a:rPr>
              <a:t>Gistel</a:t>
            </a:r>
            <a:endParaRPr lang="en-GB" sz="5600" dirty="0">
              <a:solidFill>
                <a:srgbClr val="15458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5600" dirty="0" err="1">
                <a:solidFill>
                  <a:srgbClr val="15458F"/>
                </a:solidFill>
              </a:rPr>
              <a:t>Afkomstig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5600" dirty="0" err="1">
                <a:solidFill>
                  <a:srgbClr val="15458F"/>
                </a:solidFill>
              </a:rPr>
              <a:t>uit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5600" dirty="0" err="1">
                <a:solidFill>
                  <a:srgbClr val="15458F"/>
                </a:solidFill>
              </a:rPr>
              <a:t>Groothertogdom</a:t>
            </a:r>
            <a:r>
              <a:rPr lang="en-GB" sz="5600" dirty="0">
                <a:solidFill>
                  <a:srgbClr val="15458F"/>
                </a:solidFill>
              </a:rPr>
              <a:t> Luxemburg</a:t>
            </a:r>
          </a:p>
          <a:p>
            <a:pPr>
              <a:buFont typeface="Wingdings" pitchFamily="2" charset="2"/>
              <a:buChar char="Ø"/>
            </a:pPr>
            <a:r>
              <a:rPr lang="en-GB" sz="5600" dirty="0" err="1">
                <a:solidFill>
                  <a:srgbClr val="15458F"/>
                </a:solidFill>
              </a:rPr>
              <a:t>Wonend</a:t>
            </a:r>
            <a:r>
              <a:rPr lang="en-GB" sz="5600" dirty="0">
                <a:solidFill>
                  <a:srgbClr val="15458F"/>
                </a:solidFill>
              </a:rPr>
              <a:t> in </a:t>
            </a:r>
            <a:r>
              <a:rPr lang="en-GB" sz="5600" dirty="0" err="1">
                <a:solidFill>
                  <a:srgbClr val="15458F"/>
                </a:solidFill>
              </a:rPr>
              <a:t>Gistel</a:t>
            </a:r>
            <a:endParaRPr lang="en-GB" sz="5600" dirty="0">
              <a:solidFill>
                <a:srgbClr val="15458F"/>
              </a:solidFill>
            </a:endParaRPr>
          </a:p>
          <a:p>
            <a:pPr marL="0" indent="0">
              <a:buNone/>
            </a:pPr>
            <a:endParaRPr lang="en-GB" sz="4000" dirty="0">
              <a:solidFill>
                <a:srgbClr val="15458F"/>
              </a:solidFill>
            </a:endParaRPr>
          </a:p>
          <a:p>
            <a:pPr marL="0" indent="0">
              <a:buNone/>
            </a:pPr>
            <a:r>
              <a:rPr lang="en-GB" sz="5600" dirty="0" err="1">
                <a:solidFill>
                  <a:srgbClr val="15458F"/>
                </a:solidFill>
              </a:rPr>
              <a:t>Volgend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5600" dirty="0" err="1">
                <a:solidFill>
                  <a:srgbClr val="15458F"/>
                </a:solidFill>
              </a:rPr>
              <a:t>jaar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6400" dirty="0">
                <a:solidFill>
                  <a:srgbClr val="15458F"/>
                </a:solidFill>
              </a:rPr>
              <a:t>Geert Dewulf</a:t>
            </a:r>
          </a:p>
          <a:p>
            <a:pPr>
              <a:buFont typeface="Wingdings" pitchFamily="2" charset="2"/>
              <a:buChar char="Ø"/>
            </a:pPr>
            <a:r>
              <a:rPr lang="en-GB" sz="5600" dirty="0">
                <a:solidFill>
                  <a:srgbClr val="15458F"/>
                </a:solidFill>
              </a:rPr>
              <a:t>Lid RC Sint-Niklaas</a:t>
            </a:r>
          </a:p>
          <a:p>
            <a:pPr>
              <a:buFont typeface="Wingdings" pitchFamily="2" charset="2"/>
              <a:buChar char="Ø"/>
            </a:pPr>
            <a:r>
              <a:rPr lang="en-GB" sz="5600" dirty="0" err="1">
                <a:solidFill>
                  <a:srgbClr val="15458F"/>
                </a:solidFill>
              </a:rPr>
              <a:t>Afkomstig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5600" dirty="0" err="1">
                <a:solidFill>
                  <a:srgbClr val="15458F"/>
                </a:solidFill>
              </a:rPr>
              <a:t>uit</a:t>
            </a:r>
            <a:r>
              <a:rPr lang="en-GB" sz="5600" dirty="0">
                <a:solidFill>
                  <a:srgbClr val="15458F"/>
                </a:solidFill>
              </a:rPr>
              <a:t> </a:t>
            </a:r>
            <a:r>
              <a:rPr lang="en-GB" sz="5600" dirty="0" err="1">
                <a:solidFill>
                  <a:srgbClr val="15458F"/>
                </a:solidFill>
              </a:rPr>
              <a:t>Emelgem</a:t>
            </a:r>
            <a:endParaRPr lang="en-GB" sz="5600" dirty="0">
              <a:solidFill>
                <a:srgbClr val="15458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GB" sz="5600" dirty="0" err="1">
                <a:solidFill>
                  <a:srgbClr val="15458F"/>
                </a:solidFill>
              </a:rPr>
              <a:t>Wonend</a:t>
            </a:r>
            <a:r>
              <a:rPr lang="en-GB" sz="5600" dirty="0">
                <a:solidFill>
                  <a:srgbClr val="15458F"/>
                </a:solidFill>
              </a:rPr>
              <a:t> in </a:t>
            </a:r>
            <a:r>
              <a:rPr lang="en-GB" sz="5600" dirty="0" err="1">
                <a:solidFill>
                  <a:srgbClr val="15458F"/>
                </a:solidFill>
              </a:rPr>
              <a:t>Temse</a:t>
            </a:r>
            <a:endParaRPr lang="en-GB" sz="5600" dirty="0">
              <a:solidFill>
                <a:srgbClr val="15458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15458F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15458F"/>
              </a:solidFill>
            </a:endParaRPr>
          </a:p>
          <a:p>
            <a:pPr marL="228600" lvl="1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sz="2400" dirty="0"/>
              <a:t>			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EF4DF09-8BED-B30A-2A29-2F997255FB15}"/>
              </a:ext>
            </a:extLst>
          </p:cNvPr>
          <p:cNvSpPr txBox="1"/>
          <p:nvPr/>
        </p:nvSpPr>
        <p:spPr>
          <a:xfrm>
            <a:off x="5829300" y="2027766"/>
            <a:ext cx="6057899" cy="4359694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4E6"/>
                </a:solidFill>
              </a:rPr>
              <a:t>Voorzitters</a:t>
            </a:r>
            <a:r>
              <a:rPr lang="en-GB" dirty="0">
                <a:solidFill>
                  <a:srgbClr val="15458F"/>
                </a:solidFill>
              </a:rPr>
              <a:t> van clubs </a:t>
            </a:r>
            <a:r>
              <a:rPr lang="en-GB" dirty="0" err="1">
                <a:solidFill>
                  <a:srgbClr val="15458F"/>
                </a:solidFill>
              </a:rPr>
              <a:t>zijn</a:t>
            </a:r>
            <a:r>
              <a:rPr lang="en-GB" dirty="0">
                <a:solidFill>
                  <a:srgbClr val="15458F"/>
                </a:solidFill>
              </a:rPr>
              <a:t> de </a:t>
            </a:r>
            <a:r>
              <a:rPr lang="en-GB" dirty="0" err="1">
                <a:solidFill>
                  <a:srgbClr val="15458F"/>
                </a:solidFill>
              </a:rPr>
              <a:t>schakel</a:t>
            </a:r>
            <a:r>
              <a:rPr lang="en-GB" dirty="0">
                <a:solidFill>
                  <a:srgbClr val="15458F"/>
                </a:solidFill>
              </a:rPr>
              <a:t> </a:t>
            </a:r>
            <a:r>
              <a:rPr lang="en-GB" dirty="0" err="1">
                <a:solidFill>
                  <a:srgbClr val="15458F"/>
                </a:solidFill>
              </a:rPr>
              <a:t>tussen</a:t>
            </a:r>
            <a:r>
              <a:rPr lang="en-GB" dirty="0">
                <a:solidFill>
                  <a:srgbClr val="15458F"/>
                </a:solidFill>
              </a:rPr>
              <a:t> </a:t>
            </a:r>
            <a:r>
              <a:rPr lang="en-GB" dirty="0" err="1">
                <a:solidFill>
                  <a:srgbClr val="15458F"/>
                </a:solidFill>
              </a:rPr>
              <a:t>clubleden</a:t>
            </a:r>
            <a:r>
              <a:rPr lang="en-GB" dirty="0">
                <a:solidFill>
                  <a:srgbClr val="15458F"/>
                </a:solidFill>
              </a:rPr>
              <a:t> </a:t>
            </a:r>
            <a:r>
              <a:rPr lang="en-GB" dirty="0" err="1">
                <a:solidFill>
                  <a:srgbClr val="15458F"/>
                </a:solidFill>
              </a:rPr>
              <a:t>en</a:t>
            </a:r>
            <a:r>
              <a:rPr lang="en-GB" dirty="0">
                <a:solidFill>
                  <a:srgbClr val="15458F"/>
                </a:solidFill>
              </a:rPr>
              <a:t> Rotary International. </a:t>
            </a:r>
          </a:p>
          <a:p>
            <a:pPr marL="0" indent="0">
              <a:buNone/>
            </a:pPr>
            <a:endParaRPr lang="en-GB" sz="1400" dirty="0">
              <a:solidFill>
                <a:srgbClr val="15458F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1600" dirty="0">
                <a:solidFill>
                  <a:srgbClr val="15458F"/>
                </a:solidFill>
              </a:rPr>
              <a:t>Zij </a:t>
            </a:r>
            <a:r>
              <a:rPr lang="en-GB" sz="1600" dirty="0" err="1">
                <a:solidFill>
                  <a:srgbClr val="15458F"/>
                </a:solidFill>
              </a:rPr>
              <a:t>plannen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en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organiseren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clubmeetings</a:t>
            </a:r>
            <a:r>
              <a:rPr lang="en-GB" sz="1600" dirty="0">
                <a:solidFill>
                  <a:srgbClr val="15458F"/>
                </a:solidFill>
              </a:rPr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1600" dirty="0">
                <a:solidFill>
                  <a:srgbClr val="15458F"/>
                </a:solidFill>
              </a:rPr>
              <a:t> Zij </a:t>
            </a:r>
            <a:r>
              <a:rPr lang="en-GB" sz="1600" dirty="0" err="1">
                <a:solidFill>
                  <a:srgbClr val="15458F"/>
                </a:solidFill>
              </a:rPr>
              <a:t>dragen</a:t>
            </a:r>
            <a:r>
              <a:rPr lang="en-GB" sz="1600" dirty="0">
                <a:solidFill>
                  <a:srgbClr val="15458F"/>
                </a:solidFill>
              </a:rPr>
              <a:t> de </a:t>
            </a:r>
            <a:r>
              <a:rPr lang="en-GB" sz="1600" dirty="0" err="1">
                <a:solidFill>
                  <a:srgbClr val="15458F"/>
                </a:solidFill>
              </a:rPr>
              <a:t>verantwoordelijkheid</a:t>
            </a:r>
            <a:r>
              <a:rPr lang="en-GB" sz="1600" dirty="0">
                <a:solidFill>
                  <a:srgbClr val="15458F"/>
                </a:solidFill>
              </a:rPr>
              <a:t> om de </a:t>
            </a:r>
            <a:r>
              <a:rPr lang="en-GB" sz="1600" dirty="0" err="1">
                <a:solidFill>
                  <a:srgbClr val="15458F"/>
                </a:solidFill>
              </a:rPr>
              <a:t>ideeën</a:t>
            </a:r>
            <a:r>
              <a:rPr lang="en-GB" sz="1600" dirty="0">
                <a:solidFill>
                  <a:srgbClr val="15458F"/>
                </a:solidFill>
              </a:rPr>
              <a:t>, de </a:t>
            </a:r>
            <a:r>
              <a:rPr lang="en-GB" sz="1600" dirty="0" err="1">
                <a:solidFill>
                  <a:srgbClr val="15458F"/>
                </a:solidFill>
              </a:rPr>
              <a:t>aanbevelingen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en</a:t>
            </a:r>
            <a:r>
              <a:rPr lang="en-GB" sz="1600" dirty="0">
                <a:solidFill>
                  <a:srgbClr val="15458F"/>
                </a:solidFill>
              </a:rPr>
              <a:t> de </a:t>
            </a:r>
            <a:r>
              <a:rPr lang="en-GB" sz="1600" dirty="0" err="1">
                <a:solidFill>
                  <a:srgbClr val="15458F"/>
                </a:solidFill>
              </a:rPr>
              <a:t>besluiten</a:t>
            </a:r>
            <a:r>
              <a:rPr lang="en-GB" sz="1600" dirty="0">
                <a:solidFill>
                  <a:srgbClr val="15458F"/>
                </a:solidFill>
              </a:rPr>
              <a:t> van Rotary </a:t>
            </a:r>
            <a:r>
              <a:rPr lang="en-GB" sz="1600" dirty="0" err="1">
                <a:solidFill>
                  <a:srgbClr val="15458F"/>
                </a:solidFill>
              </a:rPr>
              <a:t>InternationaI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te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overwegen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en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te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verwerken</a:t>
            </a:r>
            <a:r>
              <a:rPr lang="en-GB" sz="1600" dirty="0">
                <a:solidFill>
                  <a:srgbClr val="15458F"/>
                </a:solidFill>
              </a:rPr>
              <a:t> tot </a:t>
            </a:r>
            <a:r>
              <a:rPr lang="en-GB" sz="1600" dirty="0" err="1">
                <a:solidFill>
                  <a:srgbClr val="15458F"/>
                </a:solidFill>
              </a:rPr>
              <a:t>clubbeleid</a:t>
            </a:r>
            <a:r>
              <a:rPr lang="en-GB" sz="1600" dirty="0">
                <a:solidFill>
                  <a:srgbClr val="15458F"/>
                </a:solidFill>
              </a:rPr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endParaRPr lang="en-GB" dirty="0">
              <a:solidFill>
                <a:srgbClr val="15458F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15458F"/>
                </a:solidFill>
              </a:rPr>
              <a:t>In 2023-24 </a:t>
            </a:r>
            <a:r>
              <a:rPr lang="en-GB" sz="1600" dirty="0" err="1">
                <a:solidFill>
                  <a:srgbClr val="15458F"/>
                </a:solidFill>
              </a:rPr>
              <a:t>krijgen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jullie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deze</a:t>
            </a:r>
            <a:r>
              <a:rPr lang="en-GB" sz="1600" dirty="0">
                <a:solidFill>
                  <a:srgbClr val="15458F"/>
                </a:solidFill>
              </a:rPr>
              <a:t> </a:t>
            </a:r>
            <a:r>
              <a:rPr lang="en-GB" sz="1600" dirty="0" err="1">
                <a:solidFill>
                  <a:srgbClr val="15458F"/>
                </a:solidFill>
              </a:rPr>
              <a:t>kans</a:t>
            </a:r>
            <a:endParaRPr lang="en-GB" sz="1600" dirty="0">
              <a:solidFill>
                <a:srgbClr val="15458F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1400" dirty="0">
                <a:solidFill>
                  <a:srgbClr val="15458F"/>
                </a:solidFill>
              </a:rPr>
              <a:t>65 </a:t>
            </a:r>
            <a:r>
              <a:rPr lang="en-GB" sz="1400" dirty="0" err="1">
                <a:solidFill>
                  <a:srgbClr val="15458F"/>
                </a:solidFill>
              </a:rPr>
              <a:t>voorzitters</a:t>
            </a:r>
            <a:endParaRPr lang="en-GB" sz="1400" dirty="0">
              <a:solidFill>
                <a:srgbClr val="15458F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1400" dirty="0">
                <a:solidFill>
                  <a:srgbClr val="15458F"/>
                </a:solidFill>
              </a:rPr>
              <a:t>West- </a:t>
            </a:r>
            <a:r>
              <a:rPr lang="en-GB" sz="1400" dirty="0" err="1">
                <a:solidFill>
                  <a:srgbClr val="15458F"/>
                </a:solidFill>
              </a:rPr>
              <a:t>en</a:t>
            </a:r>
            <a:r>
              <a:rPr lang="en-GB" sz="1400" dirty="0">
                <a:solidFill>
                  <a:srgbClr val="15458F"/>
                </a:solidFill>
              </a:rPr>
              <a:t> Oost-</a:t>
            </a:r>
            <a:r>
              <a:rPr lang="en-GB" sz="1400" dirty="0" err="1">
                <a:solidFill>
                  <a:srgbClr val="15458F"/>
                </a:solidFill>
              </a:rPr>
              <a:t>Vlaanderen</a:t>
            </a:r>
            <a:r>
              <a:rPr lang="en-GB" sz="1400" dirty="0">
                <a:solidFill>
                  <a:srgbClr val="15458F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1400" dirty="0">
                <a:solidFill>
                  <a:srgbClr val="15458F"/>
                </a:solidFill>
              </a:rPr>
              <a:t> 2700 </a:t>
            </a:r>
            <a:r>
              <a:rPr lang="en-GB" sz="1400" dirty="0" err="1">
                <a:solidFill>
                  <a:srgbClr val="15458F"/>
                </a:solidFill>
              </a:rPr>
              <a:t>leden</a:t>
            </a:r>
            <a:endParaRPr lang="en-GB" sz="1400" dirty="0">
              <a:solidFill>
                <a:srgbClr val="15458F"/>
              </a:solidFill>
            </a:endParaRP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15458F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GB" sz="1400" dirty="0">
                <a:solidFill>
                  <a:srgbClr val="15458F"/>
                </a:solidFill>
              </a:rPr>
              <a:t>19 </a:t>
            </a:r>
            <a:r>
              <a:rPr lang="en-GB" sz="1400" dirty="0" err="1">
                <a:solidFill>
                  <a:srgbClr val="15458F"/>
                </a:solidFill>
              </a:rPr>
              <a:t>Rotaractclubs</a:t>
            </a:r>
            <a:endParaRPr lang="en-GB" sz="1400" dirty="0">
              <a:solidFill>
                <a:srgbClr val="15458F"/>
              </a:solidFill>
            </a:endParaRPr>
          </a:p>
          <a:p>
            <a:pPr>
              <a:lnSpc>
                <a:spcPct val="120000"/>
              </a:lnSpc>
            </a:pPr>
            <a:endParaRPr lang="nl-BE" sz="1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238E6F-3BBA-AE00-D10C-33581EEB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27" y="4919077"/>
            <a:ext cx="1114181" cy="1402592"/>
          </a:xfrm>
          <a:prstGeom prst="rect">
            <a:avLst/>
          </a:prstGeom>
          <a:ln>
            <a:solidFill>
              <a:srgbClr val="00B4E6"/>
            </a:solidFill>
          </a:ln>
        </p:spPr>
      </p:pic>
      <p:pic>
        <p:nvPicPr>
          <p:cNvPr id="6" name="Picture 33" descr="Claude HAMILIUS">
            <a:extLst>
              <a:ext uri="{FF2B5EF4-FFF2-40B4-BE49-F238E27FC236}">
                <a16:creationId xmlns:a16="http://schemas.microsoft.com/office/drawing/2014/main" id="{7C841FCC-17E1-4A84-3044-FC8E8DD4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608" y="3747921"/>
            <a:ext cx="903870" cy="1171156"/>
          </a:xfrm>
          <a:prstGeom prst="rect">
            <a:avLst/>
          </a:prstGeom>
          <a:noFill/>
          <a:ln>
            <a:solidFill>
              <a:srgbClr val="00B4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Geen fotobeschrijving beschikbaar.">
            <a:extLst>
              <a:ext uri="{FF2B5EF4-FFF2-40B4-BE49-F238E27FC236}">
                <a16:creationId xmlns:a16="http://schemas.microsoft.com/office/drawing/2014/main" id="{4D63720C-8D6A-2578-7948-5D10D6C5B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632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2C096C6-FF66-07BE-F165-0466B5F25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62" y="4415883"/>
            <a:ext cx="2475371" cy="1745401"/>
          </a:xfrm>
          <a:prstGeom prst="rect">
            <a:avLst/>
          </a:prstGeom>
          <a:ln>
            <a:solidFill>
              <a:srgbClr val="00B4E6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2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9411851-5E52-9B43-9A55-287513AF1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in </a:t>
            </a:r>
            <a:r>
              <a:rPr lang="en-US" dirty="0" err="1"/>
              <a:t>België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Luxemburg</a:t>
            </a:r>
            <a:endParaRPr lang="en-B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0F90C6-B95C-3C41-9603-90DBD58423F9}"/>
              </a:ext>
            </a:extLst>
          </p:cNvPr>
          <p:cNvGrpSpPr/>
          <p:nvPr/>
        </p:nvGrpSpPr>
        <p:grpSpPr>
          <a:xfrm>
            <a:off x="728169" y="2042160"/>
            <a:ext cx="5367831" cy="4308422"/>
            <a:chOff x="2159888" y="278427"/>
            <a:chExt cx="5758581" cy="45662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EA2A27-6219-DF41-A555-8E640A6C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888" y="279145"/>
              <a:ext cx="5523766" cy="456556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411235-8566-5C4B-B465-8C46CBA75195}"/>
                </a:ext>
              </a:extLst>
            </p:cNvPr>
            <p:cNvSpPr/>
            <p:nvPr/>
          </p:nvSpPr>
          <p:spPr>
            <a:xfrm>
              <a:off x="2617340" y="1179963"/>
              <a:ext cx="16790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Oost Vlaanderen</a:t>
              </a:r>
            </a:p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West Vlaanderen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AF64D4-7F26-574C-B86F-362A4D604D35}"/>
                </a:ext>
              </a:extLst>
            </p:cNvPr>
            <p:cNvSpPr/>
            <p:nvPr/>
          </p:nvSpPr>
          <p:spPr>
            <a:xfrm>
              <a:off x="4720458" y="838414"/>
              <a:ext cx="161544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Antwerpen</a:t>
              </a:r>
            </a:p>
            <a:p>
              <a: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Limburg</a:t>
              </a:r>
            </a:p>
            <a:p>
              <a: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Vlaams Brabant </a:t>
              </a:r>
            </a:p>
            <a:p>
              <a: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NL clubs Brussel</a:t>
              </a:r>
            </a:p>
            <a:p>
              <a:b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</a:br>
              <a:endParaRPr lang="nl" sz="1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F77DFE-BA92-2844-BDD5-8DB2C874AD2B}"/>
                </a:ext>
              </a:extLst>
            </p:cNvPr>
            <p:cNvSpPr/>
            <p:nvPr/>
          </p:nvSpPr>
          <p:spPr>
            <a:xfrm>
              <a:off x="5677353" y="2550325"/>
              <a:ext cx="14657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  <a:latin typeface="Arial" panose="020B0604020202020204" pitchFamily="34" charset="0"/>
                </a:rPr>
                <a:t>Luik</a:t>
              </a:r>
            </a:p>
            <a:p>
              <a:r>
                <a:rPr lang="en-US" sz="1400" dirty="0" err="1">
                  <a:solidFill>
                    <a:srgbClr val="FFC000"/>
                  </a:solidFill>
                  <a:latin typeface="Arial" panose="020B0604020202020204" pitchFamily="34" charset="0"/>
                </a:rPr>
                <a:t>Namen</a:t>
              </a:r>
              <a:endParaRPr lang="en-US" sz="1400" dirty="0">
                <a:solidFill>
                  <a:srgbClr val="FFC000"/>
                </a:solidFill>
                <a:latin typeface="Arial" panose="020B0604020202020204" pitchFamily="34" charset="0"/>
              </a:endParaRPr>
            </a:p>
            <a:p>
              <a:r>
                <a:rPr lang="en-US" sz="1400" dirty="0">
                  <a:solidFill>
                    <a:srgbClr val="FFC000"/>
                  </a:solidFill>
                  <a:latin typeface="Arial" panose="020B0604020202020204" pitchFamily="34" charset="0"/>
                </a:rPr>
                <a:t>Luxemburg</a:t>
              </a:r>
            </a:p>
            <a:p>
              <a:r>
                <a:rPr lang="en-US" sz="1400" dirty="0" err="1">
                  <a:solidFill>
                    <a:srgbClr val="FFC000"/>
                  </a:solidFill>
                  <a:latin typeface="Arial" panose="020B0604020202020204" pitchFamily="34" charset="0"/>
                </a:rPr>
                <a:t>Lëtzebuerg</a:t>
              </a:r>
              <a:endParaRPr lang="en-US" sz="1400" dirty="0">
                <a:solidFill>
                  <a:srgbClr val="FFC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05C77A-8F24-984B-A4BD-877DE387E38C}"/>
                </a:ext>
              </a:extLst>
            </p:cNvPr>
            <p:cNvSpPr/>
            <p:nvPr/>
          </p:nvSpPr>
          <p:spPr>
            <a:xfrm>
              <a:off x="3640034" y="2044732"/>
              <a:ext cx="177151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Henegouwen</a:t>
              </a:r>
            </a:p>
            <a:p>
              <a: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Waals Brabant</a:t>
              </a:r>
            </a:p>
            <a:p>
              <a:r>
                <a:rPr lang="nl" sz="1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FR clubs Brussel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9F8130-C50D-E645-983D-DED989EE10AD}"/>
                </a:ext>
              </a:extLst>
            </p:cNvPr>
            <p:cNvSpPr txBox="1"/>
            <p:nvPr/>
          </p:nvSpPr>
          <p:spPr>
            <a:xfrm>
              <a:off x="2467495" y="32413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2130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D9C1E6-486C-544B-892A-4C9F976D7D86}"/>
                </a:ext>
              </a:extLst>
            </p:cNvPr>
            <p:cNvSpPr txBox="1"/>
            <p:nvPr/>
          </p:nvSpPr>
          <p:spPr>
            <a:xfrm>
              <a:off x="5843026" y="27842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2140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E2793A-4611-254B-82E6-021598887521}"/>
                </a:ext>
              </a:extLst>
            </p:cNvPr>
            <p:cNvSpPr txBox="1"/>
            <p:nvPr/>
          </p:nvSpPr>
          <p:spPr>
            <a:xfrm>
              <a:off x="2809503" y="256192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2150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5E42A7-953A-8349-AD17-C48A1CBD55ED}"/>
                </a:ext>
              </a:extLst>
            </p:cNvPr>
            <p:cNvSpPr txBox="1"/>
            <p:nvPr/>
          </p:nvSpPr>
          <p:spPr>
            <a:xfrm>
              <a:off x="7265726" y="199827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2160</a:t>
              </a:r>
            </a:p>
          </p:txBody>
        </p:sp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791688C4-9C7E-1CEE-2367-860382EAA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852" y="2409466"/>
            <a:ext cx="3914249" cy="2935686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EA4110D-B9ED-30E8-263E-8CA975BA289C}"/>
              </a:ext>
            </a:extLst>
          </p:cNvPr>
          <p:cNvSpPr txBox="1"/>
          <p:nvPr/>
        </p:nvSpPr>
        <p:spPr>
          <a:xfrm>
            <a:off x="728169" y="58998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hlinkClick r:id="rId4"/>
              </a:rPr>
              <a:t>http://www.rotarybelux.org</a:t>
            </a: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8605165-C1CC-7976-2913-A9D89F83F2B4}"/>
              </a:ext>
            </a:extLst>
          </p:cNvPr>
          <p:cNvSpPr txBox="1"/>
          <p:nvPr/>
        </p:nvSpPr>
        <p:spPr>
          <a:xfrm>
            <a:off x="6704627" y="1658255"/>
            <a:ext cx="372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accent6">
                    <a:lumMod val="50000"/>
                  </a:schemeClr>
                </a:solidFill>
              </a:rPr>
              <a:t>Rotary Belux Services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9A25C602-935B-2134-211D-36B3E07950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176" y="5105507"/>
            <a:ext cx="3035655" cy="116366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CF552D8-6095-AA90-143A-7DDBFEE8B6AA}"/>
              </a:ext>
            </a:extLst>
          </p:cNvPr>
          <p:cNvSpPr txBox="1"/>
          <p:nvPr/>
        </p:nvSpPr>
        <p:spPr>
          <a:xfrm>
            <a:off x="6704627" y="530252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Rotary Contact</a:t>
            </a:r>
          </a:p>
        </p:txBody>
      </p:sp>
    </p:spTree>
    <p:extLst>
      <p:ext uri="{BB962C8B-B14F-4D97-AF65-F5344CB8AC3E}">
        <p14:creationId xmlns:p14="http://schemas.microsoft.com/office/powerpoint/2010/main" val="2651616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329D-CD88-3C47-A425-8F308C75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Rotary Actie Groepen (RAG)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BD86C-9DF5-8B48-8990-84EBA04B5504}"/>
              </a:ext>
            </a:extLst>
          </p:cNvPr>
          <p:cNvSpPr/>
          <p:nvPr/>
        </p:nvSpPr>
        <p:spPr>
          <a:xfrm>
            <a:off x="3836020" y="3921961"/>
            <a:ext cx="40571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Environmental Sustainability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Family Health &amp; AIDS Prevention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Food Plant Solutions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Health Education and Wellness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Hearing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Hepatitis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Literacy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Malaria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Maternal and Child Health </a:t>
            </a:r>
          </a:p>
          <a:p>
            <a:pPr>
              <a:spcAft>
                <a:spcPts val="0"/>
              </a:spcAft>
            </a:pPr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1E8D4F-BDAE-4E4D-AD23-12AD1992FA66}"/>
              </a:ext>
            </a:extLst>
          </p:cNvPr>
          <p:cNvSpPr/>
          <p:nvPr/>
        </p:nvSpPr>
        <p:spPr>
          <a:xfrm>
            <a:off x="834295" y="3967085"/>
            <a:ext cx="30017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Addiction Prevention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Alzheimer’s/Dementia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Blindness Prevention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Blood Donation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Clubfoot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Diabetes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Disaster Assistance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Domestic Violence Prevention </a:t>
            </a: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Endangered Species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FD424-5B54-1248-B17E-A95A51A476B5}"/>
              </a:ext>
            </a:extLst>
          </p:cNvPr>
          <p:cNvSpPr txBox="1"/>
          <p:nvPr/>
        </p:nvSpPr>
        <p:spPr>
          <a:xfrm>
            <a:off x="589533" y="6167688"/>
            <a:ext cx="4179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/>
              </a:rPr>
              <a:t>https://</a:t>
            </a:r>
            <a:r>
              <a:rPr lang="en-US" sz="1600" dirty="0" err="1">
                <a:hlinkClick r:id="rId2"/>
              </a:rPr>
              <a:t>my.rotary.org</a:t>
            </a:r>
            <a:r>
              <a:rPr lang="en-US" sz="1600" dirty="0">
                <a:hlinkClick r:id="rId2"/>
              </a:rPr>
              <a:t>/</a:t>
            </a:r>
            <a:r>
              <a:rPr lang="en-US" sz="1600" dirty="0" err="1">
                <a:hlinkClick r:id="rId2"/>
              </a:rPr>
              <a:t>en</a:t>
            </a:r>
            <a:r>
              <a:rPr lang="en-US" sz="1600" dirty="0">
                <a:hlinkClick r:id="rId2"/>
              </a:rPr>
              <a:t>/</a:t>
            </a:r>
            <a:r>
              <a:rPr lang="en-US" sz="1600" dirty="0" err="1">
                <a:hlinkClick r:id="rId2"/>
              </a:rPr>
              <a:t>rotarian</a:t>
            </a:r>
            <a:r>
              <a:rPr lang="en-US" sz="1600" dirty="0">
                <a:hlinkClick r:id="rId2"/>
              </a:rPr>
              <a:t>-action-groups</a:t>
            </a:r>
            <a:endParaRPr lang="en-US" sz="16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BA1B90E-EDC4-1A90-7041-1E2386444175}"/>
              </a:ext>
            </a:extLst>
          </p:cNvPr>
          <p:cNvSpPr txBox="1"/>
          <p:nvPr/>
        </p:nvSpPr>
        <p:spPr>
          <a:xfrm>
            <a:off x="589533" y="1601598"/>
            <a:ext cx="1107464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0" i="0" u="none" strike="noStrike" dirty="0">
                <a:solidFill>
                  <a:srgbClr val="15458F"/>
                </a:solidFill>
                <a:effectLst/>
              </a:rPr>
              <a:t>Rotary Action Groups zijn </a:t>
            </a:r>
            <a:r>
              <a:rPr lang="nl-BE" sz="2000" b="0" i="0" u="none" strike="noStrike" dirty="0">
                <a:solidFill>
                  <a:srgbClr val="00B0F0"/>
                </a:solidFill>
                <a:effectLst/>
              </a:rPr>
              <a:t>onafhankelijke</a:t>
            </a:r>
            <a:r>
              <a:rPr lang="nl-BE" sz="2000" b="0" i="0" u="none" strike="noStrike" dirty="0">
                <a:solidFill>
                  <a:srgbClr val="15458F"/>
                </a:solidFill>
                <a:effectLst/>
              </a:rPr>
              <a:t>, </a:t>
            </a:r>
            <a:r>
              <a:rPr lang="nl-BE" sz="2000" b="0" i="0" u="none" strike="noStrike" dirty="0">
                <a:solidFill>
                  <a:srgbClr val="00B0F0"/>
                </a:solidFill>
                <a:effectLst/>
              </a:rPr>
              <a:t>bij Rotary aangesloten</a:t>
            </a:r>
            <a:r>
              <a:rPr lang="nl-BE" sz="2000" b="0" i="0" u="none" strike="noStrike" dirty="0">
                <a:solidFill>
                  <a:srgbClr val="15458F"/>
                </a:solidFill>
                <a:effectLst/>
              </a:rPr>
              <a:t> groepen die bestaan uit mensen uit de hele wereld die deskundig zijn op een bepaald gebied, zoals economische ontwikkeling, vrede, verslavingspreventie, het milieu of water.</a:t>
            </a:r>
            <a:br>
              <a:rPr lang="nl-BE" sz="2000" dirty="0">
                <a:solidFill>
                  <a:srgbClr val="15458F"/>
                </a:solidFill>
              </a:rPr>
            </a:br>
            <a:br>
              <a:rPr lang="nl-BE" dirty="0"/>
            </a:br>
            <a:r>
              <a:rPr lang="nl-BE" sz="2000" b="0" i="0" u="none" strike="noStrike" dirty="0">
                <a:solidFill>
                  <a:srgbClr val="15458F"/>
                </a:solidFill>
                <a:effectLst/>
              </a:rPr>
              <a:t>Actiegroepen bieden hun </a:t>
            </a:r>
            <a:r>
              <a:rPr lang="nl-BE" sz="2000" b="0" i="0" u="none" strike="noStrike" dirty="0">
                <a:solidFill>
                  <a:srgbClr val="06B4E6"/>
                </a:solidFill>
                <a:effectLst/>
              </a:rPr>
              <a:t>technische expertise </a:t>
            </a:r>
            <a:r>
              <a:rPr lang="nl-BE" sz="2000" b="0" i="0" u="none" strike="noStrike" dirty="0">
                <a:solidFill>
                  <a:srgbClr val="15458F"/>
                </a:solidFill>
                <a:effectLst/>
              </a:rPr>
              <a:t>en steun aan om clubs te </a:t>
            </a:r>
            <a:r>
              <a:rPr lang="nl-BE" sz="2000" b="0" i="0" u="none" strike="noStrike" dirty="0">
                <a:solidFill>
                  <a:srgbClr val="06B4E6"/>
                </a:solidFill>
                <a:effectLst/>
              </a:rPr>
              <a:t>helpen </a:t>
            </a:r>
            <a:r>
              <a:rPr lang="nl-BE" sz="2000" b="0" i="0" u="none" strike="noStrike" dirty="0">
                <a:solidFill>
                  <a:srgbClr val="15458F"/>
                </a:solidFill>
                <a:effectLst/>
              </a:rPr>
              <a:t>bij het plannen en uitvoeren van projecten om </a:t>
            </a:r>
            <a:r>
              <a:rPr lang="nl-BE" sz="2000" b="0" i="0" u="none" strike="noStrike" dirty="0">
                <a:solidFill>
                  <a:srgbClr val="06B4E6"/>
                </a:solidFill>
                <a:effectLst/>
              </a:rPr>
              <a:t>onze impact te vergroten</a:t>
            </a:r>
            <a:r>
              <a:rPr lang="nl-BE" sz="2000" b="0" i="0" u="none" strike="noStrike" dirty="0">
                <a:solidFill>
                  <a:srgbClr val="15458F"/>
                </a:solidFill>
                <a:effectLst/>
              </a:rPr>
              <a:t>. Deze ondersteuning omvat het helpen van clubs bij het vinden van partners, financiering en andere middelen. </a:t>
            </a:r>
            <a:br>
              <a:rPr lang="nl-BE" sz="2000" dirty="0"/>
            </a:br>
            <a:endParaRPr lang="nl-BE" sz="20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79A080-1B5F-BC02-F047-241C3ECEAD64}"/>
              </a:ext>
            </a:extLst>
          </p:cNvPr>
          <p:cNvSpPr txBox="1"/>
          <p:nvPr/>
        </p:nvSpPr>
        <p:spPr>
          <a:xfrm>
            <a:off x="6573834" y="3921961"/>
            <a:ext cx="43582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Mental Health </a:t>
            </a:r>
          </a:p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Microfinance and Community Development </a:t>
            </a:r>
          </a:p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Multiple Sclerosis </a:t>
            </a:r>
          </a:p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Peace </a:t>
            </a:r>
          </a:p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Polio Survivors and Associates </a:t>
            </a:r>
          </a:p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Preconception Care</a:t>
            </a:r>
          </a:p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Slavery </a:t>
            </a:r>
          </a:p>
          <a:p>
            <a:pPr marL="450215"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Water and Sanitation </a:t>
            </a:r>
          </a:p>
        </p:txBody>
      </p:sp>
    </p:spTree>
    <p:extLst>
      <p:ext uri="{BB962C8B-B14F-4D97-AF65-F5344CB8AC3E}">
        <p14:creationId xmlns:p14="http://schemas.microsoft.com/office/powerpoint/2010/main" val="3066068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0163-4361-1541-8A1C-9CCF8FB0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Rotary Fellowships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5271D-09C3-364D-A90D-4D1358FFB458}"/>
              </a:ext>
            </a:extLst>
          </p:cNvPr>
          <p:cNvSpPr/>
          <p:nvPr/>
        </p:nvSpPr>
        <p:spPr>
          <a:xfrm>
            <a:off x="578150" y="6239560"/>
            <a:ext cx="4563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400" u="sng" dirty="0">
                <a:hlinkClick r:id="rId2"/>
              </a:rPr>
              <a:t>https://www.rotary.org/en/our-programs/more-fellowships</a:t>
            </a:r>
            <a:r>
              <a:rPr lang="en-US" sz="14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8DF1C-092D-7B4B-8B0D-1608ABB27EC1}"/>
              </a:ext>
            </a:extLst>
          </p:cNvPr>
          <p:cNvSpPr/>
          <p:nvPr/>
        </p:nvSpPr>
        <p:spPr>
          <a:xfrm>
            <a:off x="578150" y="2748731"/>
            <a:ext cx="23846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4x4 vehicles</a:t>
            </a:r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Amateur Radio</a:t>
            </a:r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Antique Automobiles</a:t>
            </a:r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Beer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Bird Watching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Bowling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Canoeing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Caravanning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Chess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Computer Users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Cooking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Cricket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Cruising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Curling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Cycling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CB0E3A-9CEF-1340-98F0-AAEB02088F31}"/>
              </a:ext>
            </a:extLst>
          </p:cNvPr>
          <p:cNvSpPr/>
          <p:nvPr/>
        </p:nvSpPr>
        <p:spPr>
          <a:xfrm>
            <a:off x="2524664" y="2748731"/>
            <a:ext cx="190051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Doll lovers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Educators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Environment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Ethics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Esperanto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Fishing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Flying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Genealogists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Golf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Health Professionals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Hiking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Home Exchange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Horseback Riding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Internet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Jazz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4201E-24C5-7B4E-8943-44313C591612}"/>
              </a:ext>
            </a:extLst>
          </p:cNvPr>
          <p:cNvSpPr/>
          <p:nvPr/>
        </p:nvSpPr>
        <p:spPr>
          <a:xfrm>
            <a:off x="4582338" y="2748731"/>
            <a:ext cx="19005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Lawyers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Magicians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Magna Graecia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Marathon Running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Military Veterans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Motorcycling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Music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Old and Rare Books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Past District Governors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Photographers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Police and Law Enforcement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Quilters and Fiber Artists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C5BF4-9639-0745-91E2-C4DB57ADA5CD}"/>
              </a:ext>
            </a:extLst>
          </p:cNvPr>
          <p:cNvSpPr/>
          <p:nvPr/>
        </p:nvSpPr>
        <p:spPr>
          <a:xfrm>
            <a:off x="9343276" y="2695726"/>
            <a:ext cx="26980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Surfing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Table Tennis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Tennis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Travel and Hosting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Water Polo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Wellness and Fitness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Whisk(e)y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Wine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Yachting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Yoga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993360C-09F0-3AC3-B308-AED1C8BDB07A}"/>
              </a:ext>
            </a:extLst>
          </p:cNvPr>
          <p:cNvSpPr txBox="1"/>
          <p:nvPr/>
        </p:nvSpPr>
        <p:spPr>
          <a:xfrm>
            <a:off x="484946" y="1717003"/>
            <a:ext cx="111123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>
                <a:solidFill>
                  <a:srgbClr val="06B4E6"/>
                </a:solidFill>
              </a:rPr>
              <a:t>Rotary Fellowships </a:t>
            </a:r>
            <a:r>
              <a:rPr lang="nl-BE" sz="2000" dirty="0">
                <a:solidFill>
                  <a:srgbClr val="15458F"/>
                </a:solidFill>
              </a:rPr>
              <a:t>zijn internationale groepen die een </a:t>
            </a:r>
            <a:r>
              <a:rPr lang="nl-BE" sz="2000" dirty="0">
                <a:solidFill>
                  <a:srgbClr val="06B4E6"/>
                </a:solidFill>
              </a:rPr>
              <a:t>gemeenschappelijke passie </a:t>
            </a:r>
            <a:r>
              <a:rPr lang="nl-BE" sz="2000" dirty="0">
                <a:solidFill>
                  <a:srgbClr val="15458F"/>
                </a:solidFill>
              </a:rPr>
              <a:t>delen. Deel uitmaken van een fellowship is een leuke manier om vrienden over de hele wereld te maken, een hobby of beroep te verkennen en uw Rotary-ervaring te verbeteren.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B831FA5-3A50-65D4-2264-7852C1B5440C}"/>
              </a:ext>
            </a:extLst>
          </p:cNvPr>
          <p:cNvSpPr txBox="1"/>
          <p:nvPr/>
        </p:nvSpPr>
        <p:spPr>
          <a:xfrm>
            <a:off x="6690732" y="2701257"/>
            <a:ext cx="239360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Railroads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Recreational Vehicles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Rotary Global History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Rotary Heritage and History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Rotary Means Business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Rotary on Pins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Rotary on Stamps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Rowing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Russian Culture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Scouting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Scuba Diving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Shooting Sport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Singles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Skiing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Social Networks</a:t>
            </a: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11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" descr="anah-nvsg.png">
            <a:extLst>
              <a:ext uri="{FF2B5EF4-FFF2-40B4-BE49-F238E27FC236}">
                <a16:creationId xmlns:a16="http://schemas.microsoft.com/office/drawing/2014/main" id="{2A33E045-857E-B241-B028-F0978CE9A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607" y="4846172"/>
            <a:ext cx="1770714" cy="12512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Image 9" descr="HSF-ZZG (2).jpg">
            <a:extLst>
              <a:ext uri="{FF2B5EF4-FFF2-40B4-BE49-F238E27FC236}">
                <a16:creationId xmlns:a16="http://schemas.microsoft.com/office/drawing/2014/main" id="{04E17043-3EB8-F547-B48A-5DE3A35F56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6" y="3055823"/>
            <a:ext cx="1752501" cy="13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02AF67-DE30-694A-9C54-4884B05B2C8A}"/>
              </a:ext>
            </a:extLst>
          </p:cNvPr>
          <p:cNvSpPr/>
          <p:nvPr/>
        </p:nvSpPr>
        <p:spPr>
          <a:xfrm>
            <a:off x="3632399" y="4848629"/>
            <a:ext cx="56515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Nationale  Vereniging voor Steun aan Gehandicapte Personen</a:t>
            </a:r>
          </a:p>
          <a:p>
            <a:pPr>
              <a:defRPr/>
            </a:pPr>
            <a:r>
              <a:rPr lang="nl-BE" sz="1400" dirty="0">
                <a:solidFill>
                  <a:srgbClr val="FF6600"/>
                </a:solidFill>
                <a:hlinkClick r:id="rId4"/>
              </a:rPr>
              <a:t>http://www.anah-nvsg.org</a:t>
            </a:r>
            <a:endParaRPr lang="en-US" sz="1400" dirty="0">
              <a:solidFill>
                <a:srgbClr val="FF6600"/>
              </a:solidFill>
            </a:endParaRPr>
          </a:p>
          <a:p>
            <a:pPr>
              <a:defRPr/>
            </a:pPr>
            <a:endParaRPr lang="nl-BE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0E187D-0A7C-3B4E-8FB1-8046BF16CA05}"/>
              </a:ext>
            </a:extLst>
          </p:cNvPr>
          <p:cNvSpPr/>
          <p:nvPr/>
        </p:nvSpPr>
        <p:spPr>
          <a:xfrm>
            <a:off x="3632399" y="3071157"/>
            <a:ext cx="56515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Ziekenhuis zonder Grenzen</a:t>
            </a:r>
          </a:p>
          <a:p>
            <a:pPr>
              <a:defRPr/>
            </a:pPr>
            <a:r>
              <a:rPr lang="nl-BE" sz="1400" dirty="0">
                <a:solidFill>
                  <a:srgbClr val="FF6600"/>
                </a:solidFill>
                <a:hlinkClick r:id="rId5"/>
              </a:rPr>
              <a:t>http://www.zzg-hsf.be</a:t>
            </a:r>
            <a:endParaRPr lang="en-US" sz="1400" dirty="0">
              <a:solidFill>
                <a:srgbClr val="FF6600"/>
              </a:solidFill>
            </a:endParaRPr>
          </a:p>
          <a:p>
            <a:pPr>
              <a:defRPr/>
            </a:pPr>
            <a:endParaRPr lang="nl-BE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224691-77B7-254D-8370-1A5D4C35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VZW’s in </a:t>
            </a:r>
            <a:r>
              <a:rPr lang="en-US" dirty="0" err="1"/>
              <a:t>België</a:t>
            </a:r>
            <a:r>
              <a:rPr lang="en-US" dirty="0"/>
              <a:t> of </a:t>
            </a:r>
            <a:r>
              <a:rPr lang="en-US" dirty="0" err="1"/>
              <a:t>Internationaal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7C41D-DFA9-7945-BF34-572FDFFC7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447" y="2027065"/>
            <a:ext cx="2197100" cy="1041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E1E7088-B63C-10CE-1A09-63A5F50BF808}"/>
              </a:ext>
            </a:extLst>
          </p:cNvPr>
          <p:cNvSpPr txBox="1"/>
          <p:nvPr/>
        </p:nvSpPr>
        <p:spPr>
          <a:xfrm>
            <a:off x="3657020" y="2086975"/>
            <a:ext cx="34865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rgbClr val="15458F"/>
                </a:solidFill>
              </a:rPr>
              <a:t>Hoofdzaak er is hoop</a:t>
            </a:r>
          </a:p>
          <a:p>
            <a:r>
              <a:rPr lang="nl-BE" sz="1400" dirty="0">
                <a:solidFill>
                  <a:srgbClr val="15458F"/>
                </a:solidFill>
                <a:hlinkClick r:id="rId7"/>
              </a:rPr>
              <a:t>https://www.espoir-en-tete.be/nl/home-nl/</a:t>
            </a:r>
            <a:r>
              <a:rPr lang="nl-BE" sz="1400" dirty="0">
                <a:solidFill>
                  <a:srgbClr val="15458F"/>
                </a:solidFill>
              </a:rPr>
              <a:t> </a:t>
            </a:r>
          </a:p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E8A554E-B741-6EF1-D4AF-34F6D34CAE77}"/>
              </a:ext>
            </a:extLst>
          </p:cNvPr>
          <p:cNvSpPr txBox="1"/>
          <p:nvPr/>
        </p:nvSpPr>
        <p:spPr>
          <a:xfrm>
            <a:off x="5400318" y="5739802"/>
            <a:ext cx="5817810" cy="646331"/>
          </a:xfrm>
          <a:prstGeom prst="rect">
            <a:avLst/>
          </a:prstGeom>
          <a:solidFill>
            <a:schemeClr val="accent6"/>
          </a:solidFill>
          <a:ln>
            <a:solidFill>
              <a:srgbClr val="06B4E6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5458F"/>
                </a:solidFill>
              </a:rPr>
              <a:t>Organisaties van/met Rotariërs en/of Rotaryclubs met eigen fondsenwerving en goede doelen.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A22DEF90-3AF5-EFA1-9E24-1ED7FE526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7" y="1847463"/>
            <a:ext cx="2781300" cy="9525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B60DD1D3-871F-73BE-603D-8ACC395B134A}"/>
              </a:ext>
            </a:extLst>
          </p:cNvPr>
          <p:cNvSpPr txBox="1"/>
          <p:nvPr/>
        </p:nvSpPr>
        <p:spPr>
          <a:xfrm>
            <a:off x="8076270" y="3363536"/>
            <a:ext cx="6094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400" dirty="0">
                <a:solidFill>
                  <a:srgbClr val="15458F"/>
                </a:solidFill>
                <a:hlinkClick r:id="rId9"/>
              </a:rPr>
              <a:t>https://www.shelterboxbelux.org</a:t>
            </a:r>
            <a:r>
              <a:rPr lang="nl-BE" sz="1400" dirty="0">
                <a:solidFill>
                  <a:srgbClr val="15458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8814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B5230-F9FA-4945-8B30-D105774C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2130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2C09A-64D6-484C-ADF2-3264CABD3445}"/>
              </a:ext>
            </a:extLst>
          </p:cNvPr>
          <p:cNvSpPr/>
          <p:nvPr/>
        </p:nvSpPr>
        <p:spPr>
          <a:xfrm>
            <a:off x="586413" y="5945330"/>
            <a:ext cx="2539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  <a:hlinkClick r:id="rId2"/>
              </a:rPr>
              <a:t>https://rotary2130.org/en/</a:t>
            </a:r>
            <a:r>
              <a:rPr lang="en-US" sz="1600" dirty="0">
                <a:solidFill>
                  <a:srgbClr val="FF660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14D54-5778-2940-B082-9A04155DA8BD}"/>
              </a:ext>
            </a:extLst>
          </p:cNvPr>
          <p:cNvSpPr/>
          <p:nvPr/>
        </p:nvSpPr>
        <p:spPr>
          <a:xfrm>
            <a:off x="381000" y="1836513"/>
            <a:ext cx="11506200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spcBef>
                <a:spcPts val="254"/>
              </a:spcBef>
            </a:pPr>
            <a:r>
              <a:rPr lang="nl-NL" sz="2400" spc="-10" dirty="0">
                <a:solidFill>
                  <a:srgbClr val="15458F"/>
                </a:solidFill>
                <a:latin typeface="Calibri"/>
                <a:cs typeface="Calibri"/>
              </a:rPr>
              <a:t>Het districtsteam bestaat uit +/- 100 Rotariërs die klaar staan om jullie te helpen:</a:t>
            </a:r>
          </a:p>
          <a:p>
            <a:pPr marL="376555" indent="-285750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nl-NL" spc="-10" dirty="0">
                <a:solidFill>
                  <a:srgbClr val="15458F"/>
                </a:solidFill>
                <a:cs typeface="Calibri"/>
              </a:rPr>
              <a:t>Gouverneur, inkomend gouverneur, genomineerd gouverneur, past gouverneur,</a:t>
            </a:r>
          </a:p>
          <a:p>
            <a:pPr marL="376555" indent="-285750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5458F"/>
                </a:solidFill>
              </a:rPr>
              <a:t>Secretaris, coördinator, penningmeester en DICO (district internet communicatie </a:t>
            </a:r>
            <a:r>
              <a:rPr lang="nl-NL" dirty="0" err="1">
                <a:solidFill>
                  <a:srgbClr val="15458F"/>
                </a:solidFill>
              </a:rPr>
              <a:t>officer</a:t>
            </a:r>
            <a:r>
              <a:rPr lang="nl-NL" dirty="0">
                <a:solidFill>
                  <a:srgbClr val="15458F"/>
                </a:solidFill>
              </a:rPr>
              <a:t>),</a:t>
            </a:r>
          </a:p>
          <a:p>
            <a:pPr marL="376555" indent="-285750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5458F"/>
                </a:solidFill>
              </a:rPr>
              <a:t>Verantwoordelijken voor Rotary Foundation en </a:t>
            </a:r>
            <a:r>
              <a:rPr lang="nl-NL" dirty="0" err="1">
                <a:solidFill>
                  <a:srgbClr val="15458F"/>
                </a:solidFill>
              </a:rPr>
              <a:t>Rotaract</a:t>
            </a:r>
            <a:endParaRPr lang="nl-NL" dirty="0">
              <a:solidFill>
                <a:srgbClr val="15458F"/>
              </a:solidFill>
            </a:endParaRPr>
          </a:p>
          <a:p>
            <a:pPr marL="376555" indent="-285750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15458F"/>
                </a:solidFill>
              </a:rPr>
              <a:t>Commissie-voorzitters</a:t>
            </a:r>
            <a:r>
              <a:rPr lang="nl-NL" dirty="0">
                <a:solidFill>
                  <a:srgbClr val="15458F"/>
                </a:solidFill>
              </a:rPr>
              <a:t>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de-DE" sz="1600" dirty="0" err="1">
                <a:solidFill>
                  <a:srgbClr val="0070C0"/>
                </a:solidFill>
              </a:rPr>
              <a:t>Ledenbeheer</a:t>
            </a:r>
            <a:endParaRPr lang="nl-NL" sz="1600" dirty="0">
              <a:solidFill>
                <a:srgbClr val="0070C0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nl-BE" sz="1600" dirty="0">
                <a:solidFill>
                  <a:srgbClr val="0070C0"/>
                </a:solidFill>
              </a:rPr>
              <a:t>Beroepsactie en Ethiek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nl-BE" sz="1600" dirty="0">
                <a:solidFill>
                  <a:srgbClr val="0070C0"/>
                </a:solidFill>
              </a:rPr>
              <a:t>Dienst aan de Gemeenschap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nl-BE" sz="1600" dirty="0">
                <a:solidFill>
                  <a:srgbClr val="0070C0"/>
                </a:solidFill>
              </a:rPr>
              <a:t>Internationale Actie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nl-BE" sz="1600" dirty="0">
                <a:solidFill>
                  <a:srgbClr val="0070C0"/>
                </a:solidFill>
              </a:rPr>
              <a:t>Jeugd</a:t>
            </a:r>
            <a:endParaRPr lang="en-BE" sz="1600">
              <a:solidFill>
                <a:srgbClr val="0070C0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fr-FR" sz="1600" dirty="0" err="1">
                <a:solidFill>
                  <a:srgbClr val="0070C0"/>
                </a:solidFill>
              </a:rPr>
              <a:t>Communicatie</a:t>
            </a:r>
            <a:r>
              <a:rPr lang="fr-FR" sz="1600" dirty="0">
                <a:solidFill>
                  <a:srgbClr val="0070C0"/>
                </a:solidFill>
              </a:rPr>
              <a:t> en Public relations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nl-BE" sz="1600" dirty="0">
                <a:solidFill>
                  <a:srgbClr val="0070C0"/>
                </a:solidFill>
              </a:rPr>
              <a:t>Opleiding</a:t>
            </a:r>
          </a:p>
          <a:p>
            <a:pPr marL="376555" indent="-285750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15458F"/>
                </a:solidFill>
              </a:rPr>
              <a:t>9 assistent-gouverneurs, elk verantwoordelijk voor een groep van 6 tot 9 clubs.  Ze zijn de verbindingspersonen tussen gouverneur/district en de clubvoorzitter.</a:t>
            </a:r>
          </a:p>
          <a:p>
            <a:pPr marL="90805">
              <a:spcBef>
                <a:spcPts val="254"/>
              </a:spcBef>
            </a:pPr>
            <a:endParaRPr lang="nl-NL" sz="2400" spc="-10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81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265AD2-FE46-AE48-A119-E27C20CC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6" y="39229"/>
            <a:ext cx="12429066" cy="1540042"/>
          </a:xfrm>
        </p:spPr>
        <p:txBody>
          <a:bodyPr>
            <a:noAutofit/>
          </a:bodyPr>
          <a:lstStyle/>
          <a:p>
            <a:r>
              <a:rPr lang="en-GB" sz="2800" dirty="0">
                <a:latin typeface="Open Sans" panose="020B0606030504020204" pitchFamily="34" charset="0"/>
              </a:rPr>
              <a:t>Rotary </a:t>
            </a:r>
            <a:r>
              <a:rPr lang="en-GB" sz="2800" dirty="0" err="1">
                <a:latin typeface="Open Sans" panose="020B0606030504020204" pitchFamily="34" charset="0"/>
              </a:rPr>
              <a:t>bestaat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uit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drie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 err="1">
                <a:latin typeface="Open Sans" panose="020B0606030504020204" pitchFamily="34" charset="0"/>
              </a:rPr>
              <a:t>delen</a:t>
            </a:r>
            <a:r>
              <a:rPr lang="en-GB" sz="2800" dirty="0">
                <a:latin typeface="Open Sans" panose="020B0606030504020204" pitchFamily="34" charset="0"/>
              </a:rPr>
              <a:t>: </a:t>
            </a:r>
            <a:br>
              <a:rPr lang="en-GB" sz="2800" dirty="0">
                <a:latin typeface="Open Sans" panose="020B0606030504020204" pitchFamily="34" charset="0"/>
              </a:rPr>
            </a:br>
            <a:r>
              <a:rPr lang="en-GB" sz="2800" dirty="0">
                <a:latin typeface="Open Sans" panose="020B0606030504020204" pitchFamily="34" charset="0"/>
              </a:rPr>
              <a:t>de clubs, Rotary International </a:t>
            </a:r>
            <a:r>
              <a:rPr lang="en-GB" sz="2800" dirty="0" err="1">
                <a:latin typeface="Open Sans" panose="020B0606030504020204" pitchFamily="34" charset="0"/>
              </a:rPr>
              <a:t>en</a:t>
            </a:r>
            <a:r>
              <a:rPr lang="en-GB" sz="2800" dirty="0">
                <a:latin typeface="Open Sans" panose="020B0606030504020204" pitchFamily="34" charset="0"/>
              </a:rPr>
              <a:t> </a:t>
            </a:r>
            <a:r>
              <a:rPr lang="en-GB" sz="2800" dirty="0">
                <a:solidFill>
                  <a:srgbClr val="15458F"/>
                </a:solidFill>
                <a:latin typeface="Open Sans" panose="020B0606030504020204" pitchFamily="34" charset="0"/>
              </a:rPr>
              <a:t>The Rotary Foundation</a:t>
            </a:r>
            <a:r>
              <a:rPr lang="en-GB" sz="2800" dirty="0">
                <a:latin typeface="Open Sans" panose="020B0606030504020204" pitchFamily="34" charset="0"/>
              </a:rPr>
              <a:t>.</a:t>
            </a:r>
            <a:endParaRPr lang="en-B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D6F8E-4484-8E47-BBB8-6F8D90CC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A8EEE-EBD1-D94E-B3F7-9F18468AF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45" y="1571100"/>
            <a:ext cx="9933710" cy="4359398"/>
          </a:xfrm>
          <a:prstGeom prst="rect">
            <a:avLst/>
          </a:prstGeom>
          <a:ln>
            <a:solidFill>
              <a:srgbClr val="15458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1E4EA0-3A9A-CD49-A7DE-35F7C976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36" y="5286899"/>
            <a:ext cx="1068075" cy="578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E9DB20-4A17-AF49-8FF3-75F8449B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70" y="5286898"/>
            <a:ext cx="1068075" cy="578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5285D5-AE46-BD4F-B5E7-430C124F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704" y="5286897"/>
            <a:ext cx="1068075" cy="578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720868-956C-2546-8FF8-2FF981D2B42B}"/>
              </a:ext>
            </a:extLst>
          </p:cNvPr>
          <p:cNvSpPr/>
          <p:nvPr/>
        </p:nvSpPr>
        <p:spPr>
          <a:xfrm>
            <a:off x="4485019" y="5429482"/>
            <a:ext cx="31486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https://www.rotary.org/en/about-rotary/our-leaders/directors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C552D-5671-3E42-B22D-AF34F05D0512}"/>
              </a:ext>
            </a:extLst>
          </p:cNvPr>
          <p:cNvSpPr/>
          <p:nvPr/>
        </p:nvSpPr>
        <p:spPr>
          <a:xfrm>
            <a:off x="7897053" y="5429482"/>
            <a:ext cx="31133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https://www.rotary.org/en/about-rotary/our-leaders/trustees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95193B-D002-F746-9AAC-841578BD22D1}"/>
              </a:ext>
            </a:extLst>
          </p:cNvPr>
          <p:cNvSpPr/>
          <p:nvPr/>
        </p:nvSpPr>
        <p:spPr>
          <a:xfrm>
            <a:off x="1287585" y="5429482"/>
            <a:ext cx="2698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900" dirty="0">
                <a:solidFill>
                  <a:srgbClr val="002060"/>
                </a:solidFill>
              </a:rPr>
              <a:t>https://www.rotary.org/en/get-involved/rotary-clubs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F35D573-DA31-0724-92F9-EF977E776B2B}"/>
              </a:ext>
            </a:extLst>
          </p:cNvPr>
          <p:cNvSpPr txBox="1"/>
          <p:nvPr/>
        </p:nvSpPr>
        <p:spPr>
          <a:xfrm>
            <a:off x="7792720" y="1579271"/>
            <a:ext cx="3257783" cy="4351227"/>
          </a:xfrm>
          <a:prstGeom prst="rect">
            <a:avLst/>
          </a:prstGeom>
          <a:noFill/>
          <a:ln w="57150">
            <a:solidFill>
              <a:srgbClr val="15458F"/>
            </a:solidFill>
          </a:ln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22599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9F817-AE20-B9E1-A662-043A6CA5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 Rotary Foundation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50642A4-B580-CBAD-18D7-DD4238EFB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02" y="1540043"/>
            <a:ext cx="6690731" cy="5035058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489B74-E122-06F0-8600-9D228D2C9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44B280-A86A-00B9-2677-F9DDD97E83AD}"/>
              </a:ext>
            </a:extLst>
          </p:cNvPr>
          <p:cNvSpPr txBox="1"/>
          <p:nvPr/>
        </p:nvSpPr>
        <p:spPr>
          <a:xfrm>
            <a:off x="39960" y="2060292"/>
            <a:ext cx="60941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3" indent="0">
              <a:buNone/>
            </a:pPr>
            <a:r>
              <a:rPr lang="nl-NL" sz="1800" dirty="0">
                <a:solidFill>
                  <a:srgbClr val="15458F"/>
                </a:solidFill>
              </a:rPr>
              <a:t>Wat maakt Rotary uniek?  Naast onze ledenorga</a:t>
            </a:r>
            <a:r>
              <a:rPr lang="nl-NL" dirty="0">
                <a:solidFill>
                  <a:srgbClr val="15458F"/>
                </a:solidFill>
              </a:rPr>
              <a:t>nisatie bestaat sinds meer dan 100 jaar </a:t>
            </a:r>
            <a:r>
              <a:rPr lang="nl-NL" sz="1800" dirty="0">
                <a:solidFill>
                  <a:srgbClr val="15458F"/>
                </a:solidFill>
              </a:rPr>
              <a:t>een stichting die sinds 1928 “</a:t>
            </a:r>
            <a:r>
              <a:rPr lang="nl-NL" sz="1800" dirty="0">
                <a:solidFill>
                  <a:srgbClr val="06B4E6"/>
                </a:solidFill>
              </a:rPr>
              <a:t>The Rotary Foundation</a:t>
            </a:r>
            <a:r>
              <a:rPr lang="nl-NL" sz="1800" dirty="0">
                <a:solidFill>
                  <a:srgbClr val="15458F"/>
                </a:solidFill>
              </a:rPr>
              <a:t>” heet.</a:t>
            </a:r>
          </a:p>
          <a:p>
            <a:pPr marL="685800" lvl="3" indent="0">
              <a:buNone/>
            </a:pPr>
            <a:r>
              <a:rPr lang="nl-NL" dirty="0">
                <a:solidFill>
                  <a:srgbClr val="15458F"/>
                </a:solidFill>
              </a:rPr>
              <a:t>D</a:t>
            </a:r>
            <a:r>
              <a:rPr lang="nl-NL" sz="1800" dirty="0">
                <a:solidFill>
                  <a:srgbClr val="15458F"/>
                </a:solidFill>
              </a:rPr>
              <a:t>aardoor de facto een NGO (niet-gouvernementele </a:t>
            </a:r>
            <a:r>
              <a:rPr lang="nl-NL" dirty="0">
                <a:solidFill>
                  <a:srgbClr val="15458F"/>
                </a:solidFill>
              </a:rPr>
              <a:t>o</a:t>
            </a:r>
            <a:r>
              <a:rPr lang="nl-NL" sz="1800" dirty="0">
                <a:solidFill>
                  <a:srgbClr val="15458F"/>
                </a:solidFill>
              </a:rPr>
              <a:t>rganisatie)</a:t>
            </a:r>
          </a:p>
          <a:p>
            <a:pPr marL="685800" lvl="3" indent="0">
              <a:buNone/>
            </a:pPr>
            <a:endParaRPr lang="nl-NL" sz="1800" dirty="0">
              <a:solidFill>
                <a:srgbClr val="15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6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6174-B4ED-744C-8954-78D2EA13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The Rotary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66DD9-5F5E-0942-9A0A-E35371958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50" y="1830665"/>
            <a:ext cx="12360500" cy="44308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685800" lvl="3" indent="0">
              <a:buNone/>
            </a:pPr>
            <a:r>
              <a:rPr lang="nl-NL" sz="3100" dirty="0">
                <a:solidFill>
                  <a:srgbClr val="15458F"/>
                </a:solidFill>
              </a:rPr>
              <a:t>Even kijken wat </a:t>
            </a:r>
            <a:r>
              <a:rPr lang="nl-NL" sz="3100" dirty="0" err="1">
                <a:solidFill>
                  <a:srgbClr val="15458F"/>
                </a:solidFill>
              </a:rPr>
              <a:t>Charity</a:t>
            </a:r>
            <a:r>
              <a:rPr lang="nl-NL" sz="3100" dirty="0">
                <a:solidFill>
                  <a:srgbClr val="15458F"/>
                </a:solidFill>
              </a:rPr>
              <a:t> navigator vertelt: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sz="1500" dirty="0"/>
              <a:t>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AD2E0-6ABA-E040-8D69-CD77A8A6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970AF-F5E9-8249-A17D-6889E7317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8" y="149105"/>
            <a:ext cx="2737992" cy="124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763BA-49A6-1549-AC47-CEF8E49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000" y="4809460"/>
            <a:ext cx="3050340" cy="1100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E1379-D462-1646-8495-20C4182A8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676" y="1823142"/>
            <a:ext cx="3260323" cy="2837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BBAE9-4C2B-8447-9DC0-B75CE5BA48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48" y="4946367"/>
            <a:ext cx="803857" cy="826824"/>
          </a:xfrm>
          <a:prstGeom prst="rect">
            <a:avLst/>
          </a:prstGeom>
        </p:spPr>
      </p:pic>
      <p:pic>
        <p:nvPicPr>
          <p:cNvPr id="3074" name="Picture 2" descr="Charity Navigator">
            <a:extLst>
              <a:ext uri="{FF2B5EF4-FFF2-40B4-BE49-F238E27FC236}">
                <a16:creationId xmlns:a16="http://schemas.microsoft.com/office/drawing/2014/main" id="{90D145DC-F0DF-94E7-8BF4-D36231F3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00" y="2942659"/>
            <a:ext cx="3691898" cy="12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BC969B9-A77C-6A7B-9F9B-D2B1E4773F3D}"/>
              </a:ext>
            </a:extLst>
          </p:cNvPr>
          <p:cNvSpPr txBox="1"/>
          <p:nvPr/>
        </p:nvSpPr>
        <p:spPr>
          <a:xfrm>
            <a:off x="1342940" y="4196390"/>
            <a:ext cx="3470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hlinkClick r:id="rId7"/>
              </a:rPr>
              <a:t>https://www.charitynavigator.org</a:t>
            </a:r>
            <a:r>
              <a:rPr lang="nl-NL" sz="1400" dirty="0"/>
              <a:t> 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949729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6174-B4ED-744C-8954-78D2EA13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The Rotary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66DD9-5F5E-0942-9A0A-E35371958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8" y="1844275"/>
            <a:ext cx="8869762" cy="4430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15458F"/>
                </a:solidFill>
              </a:rPr>
              <a:t>De Rotary Foundation is georganiseerd als een openbare liefdadigheidsinstelling met uitsluitend liefdadigheidsdoeleinden en wordt bestuurd door een Raad van Bestuur (apart van Rotary International).</a:t>
            </a:r>
          </a:p>
          <a:p>
            <a:endParaRPr lang="nl-NL" sz="2000" dirty="0">
              <a:solidFill>
                <a:srgbClr val="15458F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nl-NL" sz="1800" dirty="0">
                <a:solidFill>
                  <a:srgbClr val="15458F"/>
                </a:solidFill>
              </a:rPr>
              <a:t>Daarvoor diende vroeger de cheque van de gouverneur</a:t>
            </a:r>
          </a:p>
          <a:p>
            <a:endParaRPr lang="nl-NL" sz="1800" dirty="0">
              <a:solidFill>
                <a:srgbClr val="15458F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nl-NL" sz="1800" dirty="0">
                <a:solidFill>
                  <a:srgbClr val="15458F"/>
                </a:solidFill>
              </a:rPr>
              <a:t>Vrijwillige bijdrage van clubs en leden:  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>
                <a:solidFill>
                  <a:srgbClr val="15458F"/>
                </a:solidFill>
              </a:rPr>
              <a:t>100 $ / lid voor Rotary Foundation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>
                <a:solidFill>
                  <a:srgbClr val="15458F"/>
                </a:solidFill>
              </a:rPr>
              <a:t>40 dollar voor Polio-plus, (x2 door Bill en Melinda Gates Foundation)</a:t>
            </a:r>
          </a:p>
          <a:p>
            <a:pPr>
              <a:buFont typeface="Wingdings" pitchFamily="2" charset="2"/>
              <a:buChar char="v"/>
            </a:pPr>
            <a:r>
              <a:rPr lang="nl-NL" sz="1800" dirty="0">
                <a:solidFill>
                  <a:srgbClr val="15458F"/>
                </a:solidFill>
              </a:rPr>
              <a:t>Specifieke mogelijkheden: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>
                <a:solidFill>
                  <a:srgbClr val="15458F"/>
                </a:solidFill>
              </a:rPr>
              <a:t>Paul Harris Society = 1000$ / jaar.      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>
                <a:solidFill>
                  <a:srgbClr val="15458F"/>
                </a:solidFill>
              </a:rPr>
              <a:t>Polio plus Society 100$ / jaar.</a:t>
            </a:r>
          </a:p>
          <a:p>
            <a:pPr lvl="1">
              <a:buFont typeface="Wingdings" pitchFamily="2" charset="2"/>
              <a:buChar char="Ø"/>
            </a:pPr>
            <a:r>
              <a:rPr lang="nl-NL" sz="1800" dirty="0">
                <a:solidFill>
                  <a:srgbClr val="15458F"/>
                </a:solidFill>
              </a:rPr>
              <a:t>via Koning Boudewijn Stichting fiscaal aftrekbaar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AD2E0-6ABA-E040-8D69-CD77A8A6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970AF-F5E9-8249-A17D-6889E7317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3008" y="149105"/>
            <a:ext cx="2737992" cy="124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763BA-49A6-1549-AC47-CEF8E49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034" y="5253013"/>
            <a:ext cx="2670912" cy="963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E1379-D462-1646-8495-20C4182A8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102" y="2272315"/>
            <a:ext cx="1988031" cy="1730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BBAE9-4C2B-8447-9DC0-B75CE5BA48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308" y="5382593"/>
            <a:ext cx="696794" cy="71670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2F9AABB-4086-329C-6BBC-F3F665761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2464" y="5382593"/>
            <a:ext cx="2349095" cy="9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26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DCF09-B647-6E40-9BB7-2E29A698E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60" y="1290153"/>
            <a:ext cx="6502400" cy="4724400"/>
          </a:xfrm>
          <a:prstGeom prst="rect">
            <a:avLst/>
          </a:prstGeom>
        </p:spPr>
      </p:pic>
      <p:pic>
        <p:nvPicPr>
          <p:cNvPr id="4" name="Picture 3" descr="Luc VAN DER BIEST">
            <a:extLst>
              <a:ext uri="{FF2B5EF4-FFF2-40B4-BE49-F238E27FC236}">
                <a16:creationId xmlns:a16="http://schemas.microsoft.com/office/drawing/2014/main" id="{7AF41380-A96B-A24F-9C3E-2F13E6F5A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4461" y="4653585"/>
            <a:ext cx="824548" cy="11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26D41-C88B-C64D-9198-B67E3DD82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904" y="376393"/>
            <a:ext cx="884670" cy="1146025"/>
          </a:xfrm>
          <a:prstGeom prst="rect">
            <a:avLst/>
          </a:prstGeom>
        </p:spPr>
      </p:pic>
      <p:pic>
        <p:nvPicPr>
          <p:cNvPr id="8" name="Picture 7" descr="Bart BRACKENIER">
            <a:extLst>
              <a:ext uri="{FF2B5EF4-FFF2-40B4-BE49-F238E27FC236}">
                <a16:creationId xmlns:a16="http://schemas.microsoft.com/office/drawing/2014/main" id="{B7632348-D40C-5744-9803-67D36182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5230" y="4958740"/>
            <a:ext cx="902452" cy="11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eter CLEMENS">
            <a:extLst>
              <a:ext uri="{FF2B5EF4-FFF2-40B4-BE49-F238E27FC236}">
                <a16:creationId xmlns:a16="http://schemas.microsoft.com/office/drawing/2014/main" id="{14AD2809-023E-FE42-BBDF-61878F6E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861" y="3607681"/>
            <a:ext cx="917491" cy="11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arlotte Puype - Marketing en Communication manager - CLdN CARGO | LinkedIn">
            <a:extLst>
              <a:ext uri="{FF2B5EF4-FFF2-40B4-BE49-F238E27FC236}">
                <a16:creationId xmlns:a16="http://schemas.microsoft.com/office/drawing/2014/main" id="{D6422E3E-79F1-4343-8530-3EFADB499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2978" y="319256"/>
            <a:ext cx="939184" cy="12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eert TIMMERMANS">
            <a:extLst>
              <a:ext uri="{FF2B5EF4-FFF2-40B4-BE49-F238E27FC236}">
                <a16:creationId xmlns:a16="http://schemas.microsoft.com/office/drawing/2014/main" id="{31D99962-CC44-BB4D-9E52-262A7F56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820" y="1828399"/>
            <a:ext cx="904185" cy="11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8D7CB8-DE4B-654B-B530-6076BB8C36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72" y="5241385"/>
            <a:ext cx="801080" cy="1037198"/>
          </a:xfrm>
          <a:prstGeom prst="rect">
            <a:avLst/>
          </a:prstGeom>
        </p:spPr>
      </p:pic>
      <p:pic>
        <p:nvPicPr>
          <p:cNvPr id="13" name="Picture 12" descr="Gerard VAN DEN ABBEELE">
            <a:extLst>
              <a:ext uri="{FF2B5EF4-FFF2-40B4-BE49-F238E27FC236}">
                <a16:creationId xmlns:a16="http://schemas.microsoft.com/office/drawing/2014/main" id="{7ECDAF0C-5A7D-0D4A-BBB2-411F4FD3B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861" y="2042584"/>
            <a:ext cx="911533" cy="118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Johan DENOLF">
            <a:extLst>
              <a:ext uri="{FF2B5EF4-FFF2-40B4-BE49-F238E27FC236}">
                <a16:creationId xmlns:a16="http://schemas.microsoft.com/office/drawing/2014/main" id="{FBC8EBEB-A826-114E-BA05-F85BAF04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0" y="396020"/>
            <a:ext cx="914588" cy="11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nnelies BILLIET">
            <a:extLst>
              <a:ext uri="{FF2B5EF4-FFF2-40B4-BE49-F238E27FC236}">
                <a16:creationId xmlns:a16="http://schemas.microsoft.com/office/drawing/2014/main" id="{32D5F56C-553A-2E42-A076-B6E1FC06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340" y="439453"/>
            <a:ext cx="910077" cy="11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9CB07F-1DD5-D441-A0DD-94B16B730E5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530" y="5560980"/>
            <a:ext cx="714126" cy="952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51A21D-7B9E-A241-963B-711D57B95EC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56" y="2380035"/>
            <a:ext cx="707636" cy="943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F4FF4A-0C36-5A4B-AFA6-2980F61B73D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342" y="5604174"/>
            <a:ext cx="707636" cy="9435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53EB33-63C1-1849-A9C3-9D01DE261D4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283" y="5353558"/>
            <a:ext cx="768692" cy="10137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DFBEDC-4237-4D42-B77C-7B6B357A0EC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219" y="5695410"/>
            <a:ext cx="787636" cy="1064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3E9AC0-4BFD-7946-A478-CDAAF909419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093" y="5444626"/>
            <a:ext cx="838200" cy="1130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B16B66-FF3B-E24A-8114-ADED272E40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5144" y="2567940"/>
            <a:ext cx="344250" cy="2383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67BA0A-CD26-5C47-B3C3-BE91284937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7864" y="2499577"/>
            <a:ext cx="1781320" cy="391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EC935-5A32-D84B-9C33-F5CFA4FD388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871" y="2104483"/>
            <a:ext cx="726636" cy="943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108488-4372-154A-B725-F70E32CE83C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194" y="2329388"/>
            <a:ext cx="714126" cy="9521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C32401-DE8A-D840-9CAA-8CB83DCAEAB1}"/>
              </a:ext>
            </a:extLst>
          </p:cNvPr>
          <p:cNvSpPr txBox="1"/>
          <p:nvPr/>
        </p:nvSpPr>
        <p:spPr>
          <a:xfrm>
            <a:off x="5471148" y="248246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D 2130</a:t>
            </a:r>
          </a:p>
        </p:txBody>
      </p:sp>
      <p:pic>
        <p:nvPicPr>
          <p:cNvPr id="27" name="Picture 26" descr="Aurélie DEMUNTER">
            <a:extLst>
              <a:ext uri="{FF2B5EF4-FFF2-40B4-BE49-F238E27FC236}">
                <a16:creationId xmlns:a16="http://schemas.microsoft.com/office/drawing/2014/main" id="{D4208679-21EE-874F-8AA0-9752490E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30" y="623999"/>
            <a:ext cx="856688" cy="114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rancis Vansteelant">
            <a:extLst>
              <a:ext uri="{FF2B5EF4-FFF2-40B4-BE49-F238E27FC236}">
                <a16:creationId xmlns:a16="http://schemas.microsoft.com/office/drawing/2014/main" id="{2B972FC3-F65E-DB45-9808-0EBA03B78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692" y="3804164"/>
            <a:ext cx="855954" cy="114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Christian AGNEESSENS">
            <a:extLst>
              <a:ext uri="{FF2B5EF4-FFF2-40B4-BE49-F238E27FC236}">
                <a16:creationId xmlns:a16="http://schemas.microsoft.com/office/drawing/2014/main" id="{87E3A3C9-C13B-524B-9EA6-BE8342E6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314" y="2043498"/>
            <a:ext cx="853985" cy="11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Philippe Clepkens">
            <a:extLst>
              <a:ext uri="{FF2B5EF4-FFF2-40B4-BE49-F238E27FC236}">
                <a16:creationId xmlns:a16="http://schemas.microsoft.com/office/drawing/2014/main" id="{D3F424F2-06E6-3146-A84B-5B29719F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4080" y="685128"/>
            <a:ext cx="835313" cy="112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363F79-88D2-1644-A832-C7A28090AAB8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282" y="3352117"/>
            <a:ext cx="842279" cy="11358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5F077F-CA1C-7242-B3A5-DD3ABF63305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04278" y="5022310"/>
            <a:ext cx="812327" cy="10460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254123-CF4A-8D4A-9EE1-88FEAD28F49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93592" y="4119785"/>
            <a:ext cx="813996" cy="10539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86872FC-BB84-9D47-8910-9F47F8D2E76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088189" y="4201182"/>
            <a:ext cx="805990" cy="10350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30BB0E-476E-5045-9594-7BC0685E34B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2419" y="2417177"/>
            <a:ext cx="797998" cy="10371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E764F6E-5D32-5647-8E7C-A9E56D40B0A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7821" y="3659159"/>
            <a:ext cx="798747" cy="10433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A4B545-F75E-6C48-B105-617B2EF8B94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68894" y="439453"/>
            <a:ext cx="780064" cy="10328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C15327-70D6-3749-AB94-F0A02C3107F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889427" y="2664332"/>
            <a:ext cx="828026" cy="10350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A2C13E-31EA-1E40-8F73-F707570B6D0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836878" y="1173083"/>
            <a:ext cx="780442" cy="10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30810"/>
            <a:ext cx="11506200" cy="1540042"/>
          </a:xfrm>
        </p:spPr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paar</a:t>
            </a:r>
            <a:r>
              <a:rPr lang="en-US" dirty="0"/>
              <a:t> </a:t>
            </a:r>
            <a:r>
              <a:rPr lang="en-US" dirty="0" err="1"/>
              <a:t>vraagjes</a:t>
            </a:r>
            <a:r>
              <a:rPr lang="en-US" dirty="0"/>
              <a:t> </a:t>
            </a:r>
            <a:r>
              <a:rPr lang="en-US" dirty="0" err="1"/>
              <a:t>vooraf</a:t>
            </a:r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7767"/>
            <a:ext cx="11506199" cy="4034896"/>
          </a:xfrm>
          <a:solidFill>
            <a:schemeClr val="bg2"/>
          </a:solidFill>
          <a:ln>
            <a:solidFill>
              <a:srgbClr val="06B4E6"/>
            </a:solidFill>
          </a:ln>
        </p:spPr>
        <p:txBody>
          <a:bodyPr>
            <a:normAutofit/>
          </a:bodyPr>
          <a:lstStyle/>
          <a:p>
            <a:pPr lvl="4">
              <a:buFont typeface="Wingdings" pitchFamily="2" charset="2"/>
              <a:buChar char="ü"/>
            </a:pPr>
            <a:r>
              <a:rPr lang="en-US" sz="3600" dirty="0">
                <a:solidFill>
                  <a:srgbClr val="15458F"/>
                </a:solidFill>
              </a:rPr>
              <a:t> Waarom </a:t>
            </a:r>
            <a:r>
              <a:rPr lang="en-US" sz="3600" dirty="0" err="1">
                <a:solidFill>
                  <a:srgbClr val="00B4E6"/>
                </a:solidFill>
              </a:rPr>
              <a:t>werd</a:t>
            </a:r>
            <a:r>
              <a:rPr lang="en-US" sz="3600" dirty="0">
                <a:solidFill>
                  <a:srgbClr val="15458F"/>
                </a:solidFill>
              </a:rPr>
              <a:t> u </a:t>
            </a:r>
            <a:r>
              <a:rPr lang="en-US" sz="3600" dirty="0" err="1">
                <a:solidFill>
                  <a:srgbClr val="15458F"/>
                </a:solidFill>
              </a:rPr>
              <a:t>Rotariër</a:t>
            </a:r>
            <a:r>
              <a:rPr lang="en-US" sz="3600" dirty="0">
                <a:solidFill>
                  <a:srgbClr val="15458F"/>
                </a:solidFill>
              </a:rPr>
              <a:t>? </a:t>
            </a:r>
          </a:p>
          <a:p>
            <a:pPr lvl="4">
              <a:buFont typeface="Wingdings" pitchFamily="2" charset="2"/>
              <a:buChar char="ü"/>
            </a:pPr>
            <a:r>
              <a:rPr lang="en-US" sz="3600" dirty="0">
                <a:solidFill>
                  <a:srgbClr val="15458F"/>
                </a:solidFill>
              </a:rPr>
              <a:t> Hoe </a:t>
            </a:r>
            <a:r>
              <a:rPr lang="en-US" sz="3600" dirty="0" err="1">
                <a:solidFill>
                  <a:srgbClr val="00B4E6"/>
                </a:solidFill>
              </a:rPr>
              <a:t>fier</a:t>
            </a:r>
            <a:r>
              <a:rPr lang="en-US" sz="3600" dirty="0">
                <a:solidFill>
                  <a:srgbClr val="15458F"/>
                </a:solidFill>
              </a:rPr>
              <a:t> bent u </a:t>
            </a:r>
            <a:r>
              <a:rPr lang="en-US" sz="3600" dirty="0" err="1">
                <a:solidFill>
                  <a:srgbClr val="15458F"/>
                </a:solidFill>
              </a:rPr>
              <a:t>Rotariër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zijn</a:t>
            </a:r>
            <a:r>
              <a:rPr lang="en-US" sz="3600" dirty="0">
                <a:solidFill>
                  <a:srgbClr val="15458F"/>
                </a:solidFill>
              </a:rPr>
              <a:t>? </a:t>
            </a:r>
          </a:p>
          <a:p>
            <a:pPr lvl="4">
              <a:buFont typeface="Wingdings" pitchFamily="2" charset="2"/>
              <a:buChar char="ü"/>
            </a:pP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ü"/>
            </a:pPr>
            <a:r>
              <a:rPr lang="en-US" sz="3600" dirty="0">
                <a:solidFill>
                  <a:srgbClr val="15458F"/>
                </a:solidFill>
              </a:rPr>
              <a:t> Wat </a:t>
            </a:r>
            <a:r>
              <a:rPr lang="en-US" sz="3600" dirty="0" err="1">
                <a:solidFill>
                  <a:srgbClr val="15458F"/>
                </a:solidFill>
              </a:rPr>
              <a:t>gaf</a:t>
            </a:r>
            <a:r>
              <a:rPr lang="en-US" sz="3600" dirty="0">
                <a:solidFill>
                  <a:srgbClr val="15458F"/>
                </a:solidFill>
              </a:rPr>
              <a:t> Rotary </a:t>
            </a:r>
            <a:r>
              <a:rPr lang="en-US" sz="3600" dirty="0" err="1">
                <a:solidFill>
                  <a:srgbClr val="15458F"/>
                </a:solidFill>
              </a:rPr>
              <a:t>aan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jou</a:t>
            </a:r>
            <a:r>
              <a:rPr lang="en-US" sz="3600" dirty="0">
                <a:solidFill>
                  <a:srgbClr val="15458F"/>
                </a:solidFill>
              </a:rPr>
              <a:t>?  </a:t>
            </a:r>
          </a:p>
          <a:p>
            <a:pPr lvl="4">
              <a:buFont typeface="Wingdings" pitchFamily="2" charset="2"/>
              <a:buChar char="ü"/>
            </a:pPr>
            <a:r>
              <a:rPr lang="en-US" sz="3600" dirty="0">
                <a:solidFill>
                  <a:srgbClr val="15458F"/>
                </a:solidFill>
              </a:rPr>
              <a:t> Wat </a:t>
            </a:r>
            <a:r>
              <a:rPr lang="en-US" sz="3600" dirty="0" err="1">
                <a:solidFill>
                  <a:srgbClr val="15458F"/>
                </a:solidFill>
              </a:rPr>
              <a:t>gaf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jij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aan</a:t>
            </a:r>
            <a:r>
              <a:rPr lang="en-US" sz="3600" dirty="0">
                <a:solidFill>
                  <a:srgbClr val="15458F"/>
                </a:solidFill>
              </a:rPr>
              <a:t> Rotary?</a:t>
            </a:r>
          </a:p>
          <a:p>
            <a:pPr lvl="4">
              <a:buFont typeface="Wingdings" pitchFamily="2" charset="2"/>
              <a:buChar char="ü"/>
            </a:pP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ü"/>
            </a:pPr>
            <a:r>
              <a:rPr lang="en-US" sz="3600" dirty="0">
                <a:solidFill>
                  <a:srgbClr val="15458F"/>
                </a:solidFill>
              </a:rPr>
              <a:t> Waarom </a:t>
            </a:r>
            <a:r>
              <a:rPr lang="en-US" sz="3600" dirty="0" err="1">
                <a:solidFill>
                  <a:srgbClr val="15458F"/>
                </a:solidFill>
              </a:rPr>
              <a:t>wou</a:t>
            </a:r>
            <a:r>
              <a:rPr lang="en-US" sz="3600" dirty="0">
                <a:solidFill>
                  <a:srgbClr val="15458F"/>
                </a:solidFill>
              </a:rPr>
              <a:t> je </a:t>
            </a:r>
            <a:r>
              <a:rPr lang="en-US" sz="3600" dirty="0" err="1">
                <a:solidFill>
                  <a:srgbClr val="00B4E6"/>
                </a:solidFill>
              </a:rPr>
              <a:t>voorzitter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worden</a:t>
            </a:r>
            <a:r>
              <a:rPr lang="en-US" sz="3600" dirty="0">
                <a:solidFill>
                  <a:srgbClr val="15458F"/>
                </a:solidFill>
              </a:rPr>
              <a:t>?</a:t>
            </a:r>
          </a:p>
          <a:p>
            <a:pPr lvl="4"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30810"/>
            <a:ext cx="11506200" cy="1540042"/>
          </a:xfrm>
        </p:spPr>
        <p:txBody>
          <a:bodyPr/>
          <a:lstStyle/>
          <a:p>
            <a:r>
              <a:rPr lang="en-US" dirty="0" err="1"/>
              <a:t>Waarover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we het </a:t>
            </a:r>
            <a:r>
              <a:rPr lang="en-US" dirty="0" err="1"/>
              <a:t>hebben</a:t>
            </a:r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86092"/>
            <a:ext cx="11506199" cy="4490871"/>
          </a:xfrm>
          <a:solidFill>
            <a:schemeClr val="bg2"/>
          </a:solidFill>
          <a:ln>
            <a:solidFill>
              <a:srgbClr val="00B4E6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rgbClr val="15458F"/>
                </a:solidFill>
              </a:rPr>
              <a:t>Binnen </a:t>
            </a:r>
            <a:r>
              <a:rPr lang="en-US" sz="3600" dirty="0">
                <a:solidFill>
                  <a:srgbClr val="00B4E6"/>
                </a:solidFill>
              </a:rPr>
              <a:t>9 </a:t>
            </a:r>
            <a:r>
              <a:rPr lang="en-US" sz="3600" dirty="0" err="1">
                <a:solidFill>
                  <a:srgbClr val="00B4E6"/>
                </a:solidFill>
              </a:rPr>
              <a:t>maanden</a:t>
            </a:r>
            <a:r>
              <a:rPr lang="en-US" sz="3600" dirty="0">
                <a:solidFill>
                  <a:srgbClr val="00B4E6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krijgen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jullie</a:t>
            </a:r>
            <a:r>
              <a:rPr lang="en-US" sz="3600" dirty="0">
                <a:solidFill>
                  <a:srgbClr val="15458F"/>
                </a:solidFill>
              </a:rPr>
              <a:t> de</a:t>
            </a:r>
            <a:r>
              <a:rPr lang="en-US" sz="3600" dirty="0">
                <a:solidFill>
                  <a:srgbClr val="00B4E6"/>
                </a:solidFill>
              </a:rPr>
              <a:t> </a:t>
            </a:r>
            <a:r>
              <a:rPr lang="en-US" sz="3600" dirty="0" err="1">
                <a:solidFill>
                  <a:srgbClr val="00B4E6"/>
                </a:solidFill>
              </a:rPr>
              <a:t>kans</a:t>
            </a:r>
            <a:r>
              <a:rPr lang="en-US" sz="3600" dirty="0">
                <a:solidFill>
                  <a:srgbClr val="00B4E6"/>
                </a:solidFill>
              </a:rPr>
              <a:t> </a:t>
            </a:r>
            <a:r>
              <a:rPr lang="en-US" sz="3600" dirty="0">
                <a:solidFill>
                  <a:srgbClr val="15458F"/>
                </a:solidFill>
              </a:rPr>
              <a:t>om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38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 err="1">
                <a:solidFill>
                  <a:srgbClr val="15458F"/>
                </a:solidFill>
              </a:rPr>
              <a:t>een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jaar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een</a:t>
            </a:r>
            <a:r>
              <a:rPr lang="en-US" sz="3600" dirty="0">
                <a:solidFill>
                  <a:srgbClr val="15458F"/>
                </a:solidFill>
              </a:rPr>
              <a:t> club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leiden</a:t>
            </a: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>
                <a:solidFill>
                  <a:srgbClr val="15458F"/>
                </a:solidFill>
              </a:rPr>
              <a:t>heel </a:t>
            </a:r>
            <a:r>
              <a:rPr lang="en-US" sz="3600" dirty="0" err="1">
                <a:solidFill>
                  <a:srgbClr val="15458F"/>
                </a:solidFill>
              </a:rPr>
              <a:t>veel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leren</a:t>
            </a: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 err="1">
                <a:solidFill>
                  <a:srgbClr val="15458F"/>
                </a:solidFill>
              </a:rPr>
              <a:t>jezelf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verrijken</a:t>
            </a:r>
            <a:r>
              <a:rPr lang="en-US" sz="3600" dirty="0">
                <a:solidFill>
                  <a:srgbClr val="15458F"/>
                </a:solidFill>
              </a:rPr>
              <a:t> met </a:t>
            </a:r>
            <a:r>
              <a:rPr lang="en-US" sz="3600" dirty="0" err="1">
                <a:solidFill>
                  <a:srgbClr val="15458F"/>
                </a:solidFill>
              </a:rPr>
              <a:t>nieuwe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ervaringen</a:t>
            </a: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 err="1">
                <a:solidFill>
                  <a:srgbClr val="15458F"/>
                </a:solidFill>
              </a:rPr>
              <a:t>iets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veranderen</a:t>
            </a: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 err="1">
                <a:solidFill>
                  <a:srgbClr val="15458F"/>
                </a:solidFill>
              </a:rPr>
              <a:t>anderen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een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dienst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bewijzen</a:t>
            </a:r>
            <a:endParaRPr lang="en-US" sz="3600" dirty="0"/>
          </a:p>
          <a:p>
            <a:pPr marL="0" indent="0">
              <a:buNone/>
            </a:pPr>
            <a:endParaRPr lang="en-US" sz="33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rgbClr val="15458F"/>
                </a:solidFill>
              </a:rPr>
              <a:t>We  </a:t>
            </a:r>
            <a:r>
              <a:rPr lang="en-US" sz="3600" dirty="0" err="1">
                <a:solidFill>
                  <a:srgbClr val="15458F"/>
                </a:solidFill>
              </a:rPr>
              <a:t>willen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00B4E6"/>
                </a:solidFill>
              </a:rPr>
              <a:t>helpen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dat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nog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beter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doen</a:t>
            </a:r>
            <a:r>
              <a:rPr lang="en-US" sz="3600" dirty="0">
                <a:solidFill>
                  <a:srgbClr val="15458F"/>
                </a:solidFill>
              </a:rPr>
              <a:t>, </a:t>
            </a:r>
            <a:r>
              <a:rPr lang="en-US" sz="3600" dirty="0" err="1">
                <a:solidFill>
                  <a:srgbClr val="15458F"/>
                </a:solidFill>
              </a:rPr>
              <a:t>daarom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beginnen</a:t>
            </a:r>
            <a:r>
              <a:rPr lang="en-US" sz="3600" dirty="0">
                <a:solidFill>
                  <a:srgbClr val="15458F"/>
                </a:solidFill>
              </a:rPr>
              <a:t> we er nu reeds </a:t>
            </a:r>
            <a:r>
              <a:rPr lang="en-US" sz="3600" dirty="0" err="1">
                <a:solidFill>
                  <a:srgbClr val="15458F"/>
                </a:solidFill>
              </a:rPr>
              <a:t>aan</a:t>
            </a:r>
            <a:endParaRPr lang="en-US" sz="3600" dirty="0">
              <a:solidFill>
                <a:srgbClr val="15458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33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>
                <a:solidFill>
                  <a:srgbClr val="15458F"/>
                </a:solidFill>
              </a:rPr>
              <a:t>door over </a:t>
            </a:r>
            <a:r>
              <a:rPr lang="en-US" sz="3600" dirty="0" err="1">
                <a:solidFill>
                  <a:srgbClr val="15458F"/>
                </a:solidFill>
              </a:rPr>
              <a:t>andere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aspecten</a:t>
            </a:r>
            <a:r>
              <a:rPr lang="en-US" sz="3600" dirty="0">
                <a:solidFill>
                  <a:srgbClr val="15458F"/>
                </a:solidFill>
              </a:rPr>
              <a:t> van Rotary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spreken</a:t>
            </a: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>
                <a:solidFill>
                  <a:srgbClr val="15458F"/>
                </a:solidFill>
              </a:rPr>
              <a:t>door </a:t>
            </a:r>
            <a:r>
              <a:rPr lang="en-US" sz="3600" dirty="0" err="1">
                <a:solidFill>
                  <a:srgbClr val="15458F"/>
                </a:solidFill>
              </a:rPr>
              <a:t>een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aantal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hulpmiddelen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aan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geven</a:t>
            </a:r>
            <a:endParaRPr lang="en-US" sz="36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3600" dirty="0">
                <a:solidFill>
                  <a:srgbClr val="15458F"/>
                </a:solidFill>
              </a:rPr>
              <a:t>door </a:t>
            </a:r>
            <a:r>
              <a:rPr lang="en-US" sz="3600" dirty="0" err="1">
                <a:solidFill>
                  <a:srgbClr val="15458F"/>
                </a:solidFill>
              </a:rPr>
              <a:t>netwerken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faciliteren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en</a:t>
            </a:r>
            <a:r>
              <a:rPr lang="en-US" sz="3600" dirty="0">
                <a:solidFill>
                  <a:srgbClr val="15458F"/>
                </a:solidFill>
              </a:rPr>
              <a:t> zo </a:t>
            </a:r>
            <a:r>
              <a:rPr lang="en-US" sz="3600" dirty="0" err="1">
                <a:solidFill>
                  <a:srgbClr val="15458F"/>
                </a:solidFill>
              </a:rPr>
              <a:t>uw</a:t>
            </a:r>
            <a:r>
              <a:rPr lang="en-US" sz="3600" dirty="0">
                <a:solidFill>
                  <a:srgbClr val="15458F"/>
                </a:solidFill>
              </a:rPr>
              <a:t> Rotary-</a:t>
            </a:r>
            <a:r>
              <a:rPr lang="en-US" sz="3600" dirty="0" err="1">
                <a:solidFill>
                  <a:srgbClr val="15458F"/>
                </a:solidFill>
              </a:rPr>
              <a:t>vrienden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uit</a:t>
            </a:r>
            <a:r>
              <a:rPr lang="en-US" sz="3600" dirty="0">
                <a:solidFill>
                  <a:srgbClr val="15458F"/>
                </a:solidFill>
              </a:rPr>
              <a:t> West- </a:t>
            </a:r>
            <a:r>
              <a:rPr lang="en-US" sz="3600" dirty="0" err="1">
                <a:solidFill>
                  <a:srgbClr val="15458F"/>
                </a:solidFill>
              </a:rPr>
              <a:t>en</a:t>
            </a:r>
            <a:r>
              <a:rPr lang="en-US" sz="3600" dirty="0">
                <a:solidFill>
                  <a:srgbClr val="15458F"/>
                </a:solidFill>
              </a:rPr>
              <a:t> Oost </a:t>
            </a:r>
            <a:r>
              <a:rPr lang="en-US" sz="3600" dirty="0" err="1">
                <a:solidFill>
                  <a:srgbClr val="15458F"/>
                </a:solidFill>
              </a:rPr>
              <a:t>Vlaanderen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beter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te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leren</a:t>
            </a:r>
            <a:r>
              <a:rPr lang="en-US" sz="3600" dirty="0">
                <a:solidFill>
                  <a:srgbClr val="15458F"/>
                </a:solidFill>
              </a:rPr>
              <a:t> </a:t>
            </a:r>
            <a:r>
              <a:rPr lang="en-US" sz="3600" dirty="0" err="1">
                <a:solidFill>
                  <a:srgbClr val="15458F"/>
                </a:solidFill>
              </a:rPr>
              <a:t>kennen</a:t>
            </a:r>
            <a:endParaRPr lang="en-US" sz="3600" dirty="0">
              <a:solidFill>
                <a:srgbClr val="15458F"/>
              </a:solidFill>
            </a:endParaRPr>
          </a:p>
          <a:p>
            <a:pPr marL="914400" lvl="4" indent="0">
              <a:buNone/>
            </a:pPr>
            <a:endParaRPr lang="en-US" sz="2400" dirty="0">
              <a:solidFill>
                <a:srgbClr val="15458F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2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Waarover</a:t>
            </a:r>
            <a:r>
              <a:rPr lang="en-US" dirty="0"/>
              <a:t> </a:t>
            </a:r>
            <a:r>
              <a:rPr lang="en-US" dirty="0" err="1">
                <a:solidFill>
                  <a:srgbClr val="FFC000"/>
                </a:solidFill>
              </a:rPr>
              <a:t>niet</a:t>
            </a:r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  <a:ln>
            <a:solidFill>
              <a:srgbClr val="00B4E6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2000" dirty="0" err="1">
                <a:solidFill>
                  <a:srgbClr val="15458F"/>
                </a:solidFill>
              </a:rPr>
              <a:t>geen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kwis</a:t>
            </a:r>
            <a:r>
              <a:rPr lang="en-US" sz="2000" dirty="0">
                <a:solidFill>
                  <a:srgbClr val="15458F"/>
                </a:solidFill>
              </a:rPr>
              <a:t> over “</a:t>
            </a:r>
            <a:r>
              <a:rPr lang="en-US" sz="2000" i="1" dirty="0">
                <a:solidFill>
                  <a:srgbClr val="15458F"/>
                </a:solidFill>
              </a:rPr>
              <a:t>wat </a:t>
            </a:r>
            <a:r>
              <a:rPr lang="en-US" sz="2000" i="1" dirty="0" err="1">
                <a:solidFill>
                  <a:srgbClr val="15458F"/>
                </a:solidFill>
              </a:rPr>
              <a:t>betekenen</a:t>
            </a:r>
            <a:r>
              <a:rPr lang="en-US" sz="2000" i="1" dirty="0">
                <a:solidFill>
                  <a:srgbClr val="15458F"/>
                </a:solidFill>
              </a:rPr>
              <a:t> de </a:t>
            </a:r>
            <a:r>
              <a:rPr lang="en-US" sz="2000" i="1" dirty="0" err="1">
                <a:solidFill>
                  <a:srgbClr val="15458F"/>
                </a:solidFill>
              </a:rPr>
              <a:t>afkortingen</a:t>
            </a:r>
            <a:r>
              <a:rPr lang="en-US" sz="2000" i="1" dirty="0">
                <a:solidFill>
                  <a:srgbClr val="15458F"/>
                </a:solidFill>
              </a:rPr>
              <a:t> pre-PETS, PETS, DTTS, RIP, RPIC, DGN, DRFCC”</a:t>
            </a:r>
          </a:p>
          <a:p>
            <a:pPr lvl="4">
              <a:buFont typeface="Wingdings" pitchFamily="2" charset="2"/>
              <a:buChar char="Ø"/>
            </a:pPr>
            <a:r>
              <a:rPr lang="en-US" sz="2000" dirty="0">
                <a:solidFill>
                  <a:srgbClr val="15458F"/>
                </a:solidFill>
              </a:rPr>
              <a:t> KISS = keep it simple, stupid</a:t>
            </a:r>
          </a:p>
          <a:p>
            <a:pPr marL="914400" lvl="4" indent="0">
              <a:buNone/>
            </a:pPr>
            <a:endParaRPr lang="en-US" sz="2000" dirty="0">
              <a:solidFill>
                <a:srgbClr val="15458F"/>
              </a:solidFill>
            </a:endParaRPr>
          </a:p>
          <a:p>
            <a:pPr marL="685800" lvl="3" indent="0">
              <a:buNone/>
            </a:pPr>
            <a:r>
              <a:rPr lang="en-US" dirty="0">
                <a:hlinkClick r:id="rId3"/>
              </a:rPr>
              <a:t>https://ursklemm.com/wp-content/uploads/2020/11/Rotary-Glossary_EN-DE-FR-IT-ES-PT_2018-01-16_KORR-1.xlsx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2000" dirty="0" err="1">
                <a:solidFill>
                  <a:srgbClr val="15458F"/>
                </a:solidFill>
              </a:rPr>
              <a:t>geen</a:t>
            </a:r>
            <a:r>
              <a:rPr lang="en-US" sz="2000" dirty="0">
                <a:solidFill>
                  <a:srgbClr val="15458F"/>
                </a:solidFill>
              </a:rPr>
              <a:t> ex cathedra,</a:t>
            </a:r>
          </a:p>
          <a:p>
            <a:pPr lvl="4">
              <a:buFont typeface="Wingdings" pitchFamily="2" charset="2"/>
              <a:buChar char="Ø"/>
            </a:pP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alles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te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vinden</a:t>
            </a:r>
            <a:r>
              <a:rPr lang="en-US" sz="2000" dirty="0">
                <a:solidFill>
                  <a:srgbClr val="15458F"/>
                </a:solidFill>
              </a:rPr>
              <a:t> op </a:t>
            </a:r>
            <a:r>
              <a:rPr lang="en-US" sz="2000" dirty="0" err="1">
                <a:solidFill>
                  <a:srgbClr val="15458F"/>
                </a:solidFill>
              </a:rPr>
              <a:t>Rotary.org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en</a:t>
            </a:r>
            <a:r>
              <a:rPr lang="en-US" sz="2000" dirty="0">
                <a:solidFill>
                  <a:srgbClr val="15458F"/>
                </a:solidFill>
              </a:rPr>
              <a:t> Polaris</a:t>
            </a:r>
          </a:p>
          <a:p>
            <a:pPr marL="914400" lvl="4" indent="0">
              <a:buNone/>
            </a:pPr>
            <a:r>
              <a:rPr lang="en-US" dirty="0">
                <a:solidFill>
                  <a:srgbClr val="1545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https://www.rotary.org/en</a:t>
            </a:r>
            <a:r>
              <a:rPr lang="en-US" dirty="0">
                <a:solidFill>
                  <a:srgbClr val="15458F"/>
                </a:solidFill>
              </a:rPr>
              <a:t>. </a:t>
            </a:r>
            <a:r>
              <a:rPr lang="en-US" dirty="0">
                <a:solidFill>
                  <a:srgbClr val="15458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https://rotary2130.org/nl/</a:t>
            </a:r>
            <a:r>
              <a:rPr lang="en-US" dirty="0">
                <a:solidFill>
                  <a:srgbClr val="15458F"/>
                </a:solidFill>
              </a:rPr>
              <a:t> </a:t>
            </a:r>
            <a:endParaRPr lang="en-US" sz="2400" dirty="0">
              <a:solidFill>
                <a:srgbClr val="15458F"/>
              </a:solidFill>
            </a:endParaRP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voor</a:t>
            </a:r>
            <a:r>
              <a:rPr lang="en-US" sz="2000" dirty="0">
                <a:solidFill>
                  <a:srgbClr val="15458F"/>
                </a:solidFill>
              </a:rPr>
              <a:t> elk wat </a:t>
            </a:r>
            <a:r>
              <a:rPr lang="en-US" sz="2000" dirty="0" err="1">
                <a:solidFill>
                  <a:srgbClr val="15458F"/>
                </a:solidFill>
              </a:rPr>
              <a:t>wils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vandaag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</a:p>
          <a:p>
            <a:pPr lvl="4">
              <a:buFont typeface="Wingdings" pitchFamily="2" charset="2"/>
              <a:buChar char="Ø"/>
            </a:pP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stel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gerust</a:t>
            </a:r>
            <a:r>
              <a:rPr lang="en-US" sz="2000" dirty="0">
                <a:solidFill>
                  <a:srgbClr val="15458F"/>
                </a:solidFill>
              </a:rPr>
              <a:t> je </a:t>
            </a:r>
            <a:r>
              <a:rPr lang="en-US" sz="2000" dirty="0" err="1">
                <a:solidFill>
                  <a:srgbClr val="15458F"/>
                </a:solidFill>
              </a:rPr>
              <a:t>vragen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en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onderbreek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waar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nodig</a:t>
            </a:r>
            <a:endParaRPr lang="en-US" sz="2000" dirty="0">
              <a:solidFill>
                <a:srgbClr val="15458F"/>
              </a:solidFill>
            </a:endParaRPr>
          </a:p>
          <a:p>
            <a:pPr marL="914400" lvl="4" indent="0">
              <a:buNone/>
            </a:pPr>
            <a:endParaRPr lang="en-US" sz="2400" dirty="0">
              <a:solidFill>
                <a:srgbClr val="15458F"/>
              </a:solidFill>
            </a:endParaRPr>
          </a:p>
          <a:p>
            <a:r>
              <a:rPr lang="en-US" sz="2000" dirty="0" err="1">
                <a:solidFill>
                  <a:srgbClr val="15458F"/>
                </a:solidFill>
              </a:rPr>
              <a:t>geen</a:t>
            </a:r>
            <a:r>
              <a:rPr lang="en-US" sz="2000" dirty="0">
                <a:solidFill>
                  <a:srgbClr val="15458F"/>
                </a:solidFill>
              </a:rPr>
              <a:t> </a:t>
            </a:r>
            <a:r>
              <a:rPr lang="en-US" sz="2000" dirty="0" err="1">
                <a:solidFill>
                  <a:srgbClr val="15458F"/>
                </a:solidFill>
              </a:rPr>
              <a:t>poging</a:t>
            </a:r>
            <a:r>
              <a:rPr lang="en-US" sz="2000" dirty="0">
                <a:solidFill>
                  <a:srgbClr val="15458F"/>
                </a:solidFill>
              </a:rPr>
              <a:t> tot </a:t>
            </a:r>
            <a:r>
              <a:rPr lang="en-US" sz="2000" dirty="0" err="1">
                <a:solidFill>
                  <a:srgbClr val="15458F"/>
                </a:solidFill>
              </a:rPr>
              <a:t>indoctrinatie</a:t>
            </a:r>
            <a:endParaRPr lang="en-US" sz="2000" dirty="0">
              <a:solidFill>
                <a:srgbClr val="15458F"/>
              </a:solidFill>
            </a:endParaRPr>
          </a:p>
          <a:p>
            <a:r>
              <a:rPr lang="en-US" sz="2000" dirty="0">
                <a:solidFill>
                  <a:srgbClr val="15458F"/>
                </a:solidFill>
              </a:rPr>
              <a:t>no preaching, no teaching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Enkele</a:t>
            </a:r>
            <a:r>
              <a:rPr lang="en-US" dirty="0"/>
              <a:t> </a:t>
            </a:r>
            <a:r>
              <a:rPr lang="en-US" dirty="0" err="1"/>
              <a:t>getallen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559B4BC-10CF-28A7-BA90-BACC4D1E9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31658"/>
            <a:ext cx="11506200" cy="3194683"/>
          </a:xfrm>
          <a:ln>
            <a:solidFill>
              <a:srgbClr val="00B4E6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visie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3C68F6C-2D80-EFAA-D881-2C15C7B38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87" y="1631978"/>
            <a:ext cx="9586762" cy="502720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7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visie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502" y="2840283"/>
            <a:ext cx="6840000" cy="3420000"/>
          </a:xfrm>
          <a:solidFill>
            <a:schemeClr val="bg2"/>
          </a:solidFill>
          <a:ln>
            <a:solidFill>
              <a:srgbClr val="06B4E6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6B4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15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zien we een wereld waarin mensen zich verenigen en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F7A8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06B4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actie ondernemen voor 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15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duurzame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F7A8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06B4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verbetering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F7A8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BE" sz="3800" b="0" i="0" u="none" strike="noStrike" kern="1200" cap="none" spc="0" normalizeH="0" baseline="0" noProof="0" dirty="0">
                <a:ln>
                  <a:noFill/>
                </a:ln>
                <a:solidFill>
                  <a:srgbClr val="15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wereldwijd, in onze eigen gemeenschap en in onszelf.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83EEF5-4723-2BD8-899B-F4A0063A0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868701"/>
            <a:ext cx="3780000" cy="1982195"/>
          </a:xfrm>
          <a:prstGeom prst="rect">
            <a:avLst/>
          </a:prstGeom>
          <a:ln>
            <a:solidFill>
              <a:srgbClr val="06B4E6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AD4E74B-7B7D-4450-7F4F-20CC8586DDCD}"/>
              </a:ext>
            </a:extLst>
          </p:cNvPr>
          <p:cNvSpPr txBox="1"/>
          <p:nvPr/>
        </p:nvSpPr>
        <p:spPr>
          <a:xfrm>
            <a:off x="381000" y="4179554"/>
            <a:ext cx="3633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dirty="0">
                <a:hlinkClick r:id="rId4"/>
              </a:rPr>
              <a:t>https://www.rotary.org/en/about-rotary</a:t>
            </a:r>
            <a:r>
              <a:rPr lang="nl-BE" sz="1600" dirty="0"/>
              <a:t>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C34E984-4DF1-0EDC-C9C9-6C30C877E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99" y="4518108"/>
            <a:ext cx="2318239" cy="2211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1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Actieplan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079" y="2781884"/>
            <a:ext cx="6840000" cy="3348000"/>
          </a:xfrm>
          <a:solidFill>
            <a:schemeClr val="bg2"/>
          </a:solidFill>
          <a:ln>
            <a:solidFill>
              <a:srgbClr val="06B4E6"/>
            </a:solidFill>
          </a:ln>
        </p:spPr>
        <p:txBody>
          <a:bodyPr>
            <a:normAutofit/>
          </a:bodyPr>
          <a:lstStyle/>
          <a:p>
            <a:r>
              <a:rPr lang="nl-BE" sz="2800" dirty="0">
                <a:solidFill>
                  <a:srgbClr val="00B4E6"/>
                </a:solidFill>
              </a:rPr>
              <a:t>Verhoog onze </a:t>
            </a:r>
            <a:r>
              <a:rPr lang="nl-BE" sz="2800" dirty="0">
                <a:solidFill>
                  <a:srgbClr val="15458F"/>
                </a:solidFill>
              </a:rPr>
              <a:t>IMPACT</a:t>
            </a:r>
            <a:r>
              <a:rPr lang="nl-BE" sz="2800" dirty="0">
                <a:solidFill>
                  <a:srgbClr val="00B4E6"/>
                </a:solidFill>
              </a:rPr>
              <a:t> </a:t>
            </a:r>
          </a:p>
          <a:p>
            <a:r>
              <a:rPr lang="nl-BE" sz="2800" dirty="0">
                <a:solidFill>
                  <a:srgbClr val="00B4E6"/>
                </a:solidFill>
              </a:rPr>
              <a:t>Vergroot ons </a:t>
            </a:r>
            <a:r>
              <a:rPr lang="nl-BE" sz="2800" dirty="0">
                <a:solidFill>
                  <a:srgbClr val="15458F"/>
                </a:solidFill>
              </a:rPr>
              <a:t>BEREIK</a:t>
            </a:r>
            <a:r>
              <a:rPr lang="nl-BE" sz="2800" dirty="0">
                <a:solidFill>
                  <a:srgbClr val="00B4E6"/>
                </a:solidFill>
              </a:rPr>
              <a:t> </a:t>
            </a:r>
          </a:p>
          <a:p>
            <a:r>
              <a:rPr lang="nl-BE" sz="2800" dirty="0">
                <a:solidFill>
                  <a:srgbClr val="00B4E6"/>
                </a:solidFill>
              </a:rPr>
              <a:t>Versterk de </a:t>
            </a:r>
            <a:r>
              <a:rPr lang="nl-BE" sz="2800" dirty="0">
                <a:solidFill>
                  <a:srgbClr val="15458F"/>
                </a:solidFill>
              </a:rPr>
              <a:t>BETROKKENHEID</a:t>
            </a:r>
            <a:r>
              <a:rPr lang="nl-BE" sz="2800" dirty="0">
                <a:solidFill>
                  <a:srgbClr val="FFC000"/>
                </a:solidFill>
              </a:rPr>
              <a:t> </a:t>
            </a:r>
            <a:r>
              <a:rPr lang="nl-BE" sz="2800" dirty="0">
                <a:solidFill>
                  <a:srgbClr val="06B4E6"/>
                </a:solidFill>
              </a:rPr>
              <a:t>met (externe) partners</a:t>
            </a:r>
          </a:p>
          <a:p>
            <a:r>
              <a:rPr lang="nl-BE" sz="2800" dirty="0">
                <a:solidFill>
                  <a:srgbClr val="00B4E6"/>
                </a:solidFill>
              </a:rPr>
              <a:t>Verhoog ons </a:t>
            </a:r>
            <a:r>
              <a:rPr lang="nl-BE" sz="2800" dirty="0">
                <a:solidFill>
                  <a:srgbClr val="15458F"/>
                </a:solidFill>
              </a:rPr>
              <a:t>AANPASSINGSVERMOGEN </a:t>
            </a:r>
          </a:p>
          <a:p>
            <a:endParaRPr lang="nl-BE" sz="2800" dirty="0">
              <a:solidFill>
                <a:srgbClr val="FFC000"/>
              </a:solidFill>
            </a:endParaRPr>
          </a:p>
          <a:p>
            <a:endParaRPr lang="nl-BE" sz="2800" dirty="0">
              <a:solidFill>
                <a:srgbClr val="06B4E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AAC32-E238-451F-B233-87299E4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83EEF5-4723-2BD8-899B-F4A0063A0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3" y="2473692"/>
            <a:ext cx="3780000" cy="198219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F5D068A-2028-61C4-4E5B-0B52A719ECD5}"/>
              </a:ext>
            </a:extLst>
          </p:cNvPr>
          <p:cNvSpPr txBox="1"/>
          <p:nvPr/>
        </p:nvSpPr>
        <p:spPr>
          <a:xfrm>
            <a:off x="284763" y="5051394"/>
            <a:ext cx="3506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dirty="0">
                <a:hlinkClick r:id="rId4"/>
              </a:rPr>
              <a:t>https://my.rotary.org/en/learning-reference/about-rotary/action-plan</a:t>
            </a:r>
            <a:r>
              <a:rPr lang="nl-BE" sz="16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9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_Club_Template_for_Rotarians_EN  -  Alleen-lezen" id="{333474E9-3329-F849-BE42-A26F503E093E}" vid="{AF79A6B7-D5B9-E242-B53E-17B0DBB7D7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16468</TotalTime>
  <Words>1679</Words>
  <Application>Microsoft Macintosh PowerPoint</Application>
  <PresentationFormat>Breedbeeld</PresentationFormat>
  <Paragraphs>337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8" baseType="lpstr">
      <vt:lpstr>Arial</vt:lpstr>
      <vt:lpstr>Calibri</vt:lpstr>
      <vt:lpstr>CIDFont+F3</vt:lpstr>
      <vt:lpstr>CIDFont+F4</vt:lpstr>
      <vt:lpstr>Courier New</vt:lpstr>
      <vt:lpstr>Georgia</vt:lpstr>
      <vt:lpstr>Open Sans</vt:lpstr>
      <vt:lpstr>Wingdings</vt:lpstr>
      <vt:lpstr>Office Theme</vt:lpstr>
      <vt:lpstr>Pre-PETS d2130 </vt:lpstr>
      <vt:lpstr>Even voorstellen </vt:lpstr>
      <vt:lpstr>Een paar vraagjes vooraf </vt:lpstr>
      <vt:lpstr>Waarover gaan we het hebben </vt:lpstr>
      <vt:lpstr>Waarover niet </vt:lpstr>
      <vt:lpstr>Enkele getallen</vt:lpstr>
      <vt:lpstr>Onze visie</vt:lpstr>
      <vt:lpstr>Onze visie</vt:lpstr>
      <vt:lpstr>Ons Actieplan</vt:lpstr>
      <vt:lpstr>Onze visie uitdragen</vt:lpstr>
      <vt:lpstr>Onze visie uitdragen</vt:lpstr>
      <vt:lpstr>4 vragen                               5 waarden</vt:lpstr>
      <vt:lpstr>ROTARY’S INTERNATIONALe NETWeRK</vt:lpstr>
      <vt:lpstr>Rotary bestaat uit drie delen:  de clubs, Rotary International en The Rotary Foundation.</vt:lpstr>
      <vt:lpstr>Rotary Organisatie</vt:lpstr>
      <vt:lpstr>Rotary bestaat uit drie delen:  de clubs, Rotary International en The Rotary Foundation.</vt:lpstr>
      <vt:lpstr>Rotary International Hoofdkwartier sinds 68 jaar in  Evanston, Illinois, USA</vt:lpstr>
      <vt:lpstr>Raad van bestuur Rotary International</vt:lpstr>
      <vt:lpstr>Europees* kantoor in ZÜrIch </vt:lpstr>
      <vt:lpstr>Rotary in België en Luxemburg</vt:lpstr>
      <vt:lpstr>Rotary Actie Groepen (RAG)</vt:lpstr>
      <vt:lpstr>Rotary Fellowships</vt:lpstr>
      <vt:lpstr>VZW’s in België of Internationaal</vt:lpstr>
      <vt:lpstr>District 2130</vt:lpstr>
      <vt:lpstr>Rotary bestaat uit drie delen:  de clubs, Rotary International en The Rotary Foundation.</vt:lpstr>
      <vt:lpstr>The Rotary Foundation</vt:lpstr>
      <vt:lpstr>The Rotary Foundation</vt:lpstr>
      <vt:lpstr>The Rotary Foundation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Geert Dewulf</cp:lastModifiedBy>
  <cp:revision>168</cp:revision>
  <cp:lastPrinted>2019-12-04T20:41:25Z</cp:lastPrinted>
  <dcterms:created xsi:type="dcterms:W3CDTF">2019-11-18T03:22:22Z</dcterms:created>
  <dcterms:modified xsi:type="dcterms:W3CDTF">2022-09-16T07:02:08Z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