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4"/>
  </p:notesMasterIdLst>
  <p:handoutMasterIdLst>
    <p:handoutMasterId r:id="rId15"/>
  </p:handoutMasterIdLst>
  <p:sldIdLst>
    <p:sldId id="496" r:id="rId5"/>
    <p:sldId id="506" r:id="rId6"/>
    <p:sldId id="503" r:id="rId7"/>
    <p:sldId id="513" r:id="rId8"/>
    <p:sldId id="511" r:id="rId9"/>
    <p:sldId id="515" r:id="rId10"/>
    <p:sldId id="516" r:id="rId11"/>
    <p:sldId id="517" r:id="rId12"/>
    <p:sldId id="519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38" y="9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39E1F9-DB37-4061-AE60-CA52413D73F9}" type="datetime1">
              <a:rPr lang="nl-NL" smtClean="0"/>
              <a:t>22-9-2022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1BE0-D865-490E-82C9-8C29515EB84E}" type="datetime1">
              <a:rPr lang="nl-NL" noProof="0" smtClean="0"/>
              <a:pPr/>
              <a:t>22-9-2022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2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F8D0E63-0F6A-47B0-8BD1-6E95B004C87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0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39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41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62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17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72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92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64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beelding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Rechthoek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Rechthoek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Rechthoek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tekst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 presentator</a:t>
            </a:r>
          </a:p>
        </p:txBody>
      </p:sp>
      <p:sp>
        <p:nvSpPr>
          <p:cNvPr id="14" name="Tijdelijke aanduiding voor tekst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E-mail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Rechthoek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9" name="Rechthoek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6" name="Tijdelijke aanduiding voor tekst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  <p:sp>
        <p:nvSpPr>
          <p:cNvPr id="37" name="Tijdelijke aanduiding voor tekst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nl-NL" noProof="0"/>
              <a:t>Naam</a:t>
            </a:r>
          </a:p>
          <a:p>
            <a:pPr lvl="1" rtl="0"/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gecentreerde kop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Rechthoek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tx1"/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XDquM-Bk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eeeeelgood.b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fried@ifeeeeelgood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sz="7200" dirty="0">
                <a:solidFill>
                  <a:schemeClr val="bg1"/>
                </a:solidFill>
              </a:rPr>
              <a:t>‘VICTOR ALS PRAATMAATJE’</a:t>
            </a:r>
            <a:br>
              <a:rPr lang="nl-NL" sz="72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Fried Ringoot</a:t>
            </a:r>
            <a:br>
              <a:rPr lang="nl-NL" sz="4800" dirty="0">
                <a:solidFill>
                  <a:schemeClr val="bg1"/>
                </a:solidFill>
              </a:rPr>
            </a:br>
            <a:endParaRPr lang="nl-NL" sz="30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sz="3200" b="1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41879FF-F7C3-51BB-4CE2-93A560C2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vzw school zonder pesten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3B58A6-180C-4F65-9C7E-460497F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2</a:t>
            </a:fld>
            <a:endParaRPr lang="nl-NL"/>
          </a:p>
        </p:txBody>
      </p:sp>
      <p:pic>
        <p:nvPicPr>
          <p:cNvPr id="21" name="Tijdelijke aanduiding voor afbeelding 8">
            <a:extLst>
              <a:ext uri="{FF2B5EF4-FFF2-40B4-BE49-F238E27FC236}">
                <a16:creationId xmlns:a16="http://schemas.microsoft.com/office/drawing/2014/main" id="{C9BBE685-301C-FECA-6728-86474039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48" y="1851953"/>
            <a:ext cx="4085304" cy="2342962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EC3FC90-7B13-8993-36FC-09408121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54" y="4442311"/>
            <a:ext cx="3617914" cy="187035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24FD234-E3B7-B507-6BE6-0A2291FBC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04" y="4545356"/>
            <a:ext cx="3219304" cy="1447212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59539DD-23A7-70FA-F4A5-5FA1D1284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Een school, EEN SPORTCLUB,…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164" y="2478578"/>
            <a:ext cx="11277600" cy="2572645"/>
          </a:xfrm>
        </p:spPr>
        <p:txBody>
          <a:bodyPr rtlCol="0">
            <a:noAutofit/>
          </a:bodyPr>
          <a:lstStyle/>
          <a:p>
            <a:pPr marL="0" indent="0" algn="ctr">
              <a:buFontTx/>
              <a:buNone/>
            </a:pPr>
            <a:r>
              <a:rPr lang="nl-BE" altLang="nl-BE" sz="4800" dirty="0">
                <a:cs typeface="Arial" panose="020B0604020202020204" pitchFamily="34" charset="0"/>
              </a:rPr>
              <a:t>… moet een plek zijn waar kinderen zorgeloos en in alle veiligheid kunnen leren, spelen, samen werken en opgroeien; </a:t>
            </a:r>
          </a:p>
          <a:p>
            <a:pPr marL="0" indent="0" algn="ctr">
              <a:buFontTx/>
              <a:buNone/>
            </a:pPr>
            <a:r>
              <a:rPr lang="nl-BE" altLang="nl-BE" sz="4800" dirty="0">
                <a:cs typeface="Arial" panose="020B0604020202020204" pitchFamily="34" charset="0"/>
              </a:rPr>
              <a:t>… moet een plek zijn waar kinderen voldoende sociale en emotionele vaardigheden aanleren</a:t>
            </a:r>
          </a:p>
          <a:p>
            <a:pPr marL="0" indent="0" rtl="0">
              <a:buNone/>
            </a:pPr>
            <a:endParaRPr lang="nl-NL" sz="36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3</a:t>
            </a:fld>
            <a:endParaRPr lang="nl-NL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A42F3CB-4B71-2543-059F-9C544658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Het belang van de groep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870" y="2142677"/>
            <a:ext cx="10776259" cy="257264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nl-NL" sz="3600" dirty="0"/>
              <a:t>De groep heeft een sleutelrol in het voorkomen en oplossen van uiteenlopende problemen. Daarom is het belangrijk dat kinderen </a:t>
            </a:r>
            <a:r>
              <a:rPr lang="nl-NL" sz="3600" u="sng" dirty="0"/>
              <a:t>van kleins af</a:t>
            </a:r>
            <a:r>
              <a:rPr lang="nl-NL" sz="3600" dirty="0"/>
              <a:t> aan leren hoe ze op een leuke en veilige manier met elkaar omgaan en hoe ze elkaar kunnen ondersteunen binnen de </a:t>
            </a:r>
            <a:r>
              <a:rPr lang="nl-NL" sz="3600" u="sng" dirty="0"/>
              <a:t>groep</a:t>
            </a:r>
            <a:r>
              <a:rPr lang="nl-NL" sz="3600" dirty="0"/>
              <a:t>.</a:t>
            </a:r>
          </a:p>
          <a:p>
            <a:pPr marL="0" indent="0" rtl="0">
              <a:buNone/>
            </a:pPr>
            <a:endParaRPr lang="nl-NL" sz="1400" dirty="0"/>
          </a:p>
          <a:p>
            <a:pPr marL="0" indent="0" rtl="0">
              <a:buNone/>
            </a:pPr>
            <a:r>
              <a:rPr lang="nl-NL" sz="3600" u="sng" dirty="0"/>
              <a:t>Het (h)erkennen van gevoelens, ermee leren omgaan en ze ook kunnen uiten is hierbij cruciaal.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4</a:t>
            </a:fld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B366AC2-7A2F-407D-3585-8894569D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AANPAK VAN ‘I FEEEEEL </a:t>
            </a:r>
            <a:r>
              <a:rPr lang="nl-NL" dirty="0" err="1"/>
              <a:t>GoOD</a:t>
            </a:r>
            <a:r>
              <a:rPr lang="nl-NL" dirty="0"/>
              <a:t>’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94" y="2413923"/>
            <a:ext cx="10514012" cy="2924695"/>
          </a:xfrm>
        </p:spPr>
        <p:txBody>
          <a:bodyPr rtlCol="0">
            <a:noAutofit/>
          </a:bodyPr>
          <a:lstStyle/>
          <a:p>
            <a:pPr lvl="0" rtl="0"/>
            <a:r>
              <a:rPr lang="nl-NL" sz="3600" u="sng" dirty="0"/>
              <a:t>PREVENTIE</a:t>
            </a:r>
            <a:r>
              <a:rPr lang="nl-NL" sz="3600" dirty="0"/>
              <a:t> door interactieve schoolvoorstellingen en didactisch materiaal.</a:t>
            </a:r>
          </a:p>
          <a:p>
            <a:pPr lvl="0" rtl="0"/>
            <a:r>
              <a:rPr lang="nl-NL" sz="3600" b="0" i="0" u="none" dirty="0"/>
              <a:t>Focus op de </a:t>
            </a:r>
            <a:r>
              <a:rPr lang="nl-NL" sz="3600" b="0" i="0" u="sng" dirty="0"/>
              <a:t>GROEP</a:t>
            </a:r>
            <a:r>
              <a:rPr lang="nl-NL" sz="3600" b="0" i="0" dirty="0"/>
              <a:t>.</a:t>
            </a:r>
          </a:p>
          <a:p>
            <a:pPr lvl="0"/>
            <a:r>
              <a:rPr lang="nl-NL" sz="3600" dirty="0"/>
              <a:t>Bepaalde (moeilijkere) thema’s, zoals verlies, echtscheiding, pesten,…  </a:t>
            </a:r>
            <a:r>
              <a:rPr lang="nl-NL" sz="3600" u="sng" dirty="0"/>
              <a:t>BESPREEKBAAR</a:t>
            </a:r>
            <a:r>
              <a:rPr lang="nl-NL" sz="3600" dirty="0"/>
              <a:t> maken.</a:t>
            </a:r>
          </a:p>
          <a:p>
            <a:pPr lvl="0" rtl="0"/>
            <a:r>
              <a:rPr lang="nl-NL" sz="3600" b="0" i="0" u="none" dirty="0"/>
              <a:t>Het </a:t>
            </a:r>
            <a:r>
              <a:rPr lang="nl-NL" sz="3600" dirty="0"/>
              <a:t>(h)erkennen van </a:t>
            </a:r>
            <a:r>
              <a:rPr lang="nl-NL" sz="3600" u="sng" dirty="0"/>
              <a:t>GEVOELENS</a:t>
            </a:r>
            <a:r>
              <a:rPr lang="nl-NL" sz="3600" dirty="0"/>
              <a:t> (de 4 basisgevoelens: boos, blij, bang en verdrietig) en er leren mee omgaan.</a:t>
            </a:r>
            <a:endParaRPr lang="nl-NL" sz="3600" b="0" i="0" u="none" dirty="0"/>
          </a:p>
          <a:p>
            <a:pPr marL="0" indent="0" rtl="0">
              <a:buNone/>
            </a:pPr>
            <a:endParaRPr lang="nl-NL" sz="36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5</a:t>
            </a:fld>
            <a:endParaRPr lang="nl-NL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CED2AA0-11EB-D1AD-B2CD-CCAFF1E6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Vijf schoolvoorstellingen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94" y="2413923"/>
            <a:ext cx="10514012" cy="2924695"/>
          </a:xfrm>
        </p:spPr>
        <p:txBody>
          <a:bodyPr rtlCol="0">
            <a:noAutofit/>
          </a:bodyPr>
          <a:lstStyle/>
          <a:p>
            <a:pPr lvl="0" rtl="0"/>
            <a:r>
              <a:rPr lang="nl-NL" sz="3600" dirty="0"/>
              <a:t>Victor als praatmaatje – 1</a:t>
            </a:r>
            <a:r>
              <a:rPr lang="nl-NL" sz="3600" baseline="30000" dirty="0"/>
              <a:t>ste</a:t>
            </a:r>
            <a:r>
              <a:rPr lang="nl-NL" sz="3600" dirty="0"/>
              <a:t>, 2</a:t>
            </a:r>
            <a:r>
              <a:rPr lang="nl-NL" sz="3600" baseline="30000" dirty="0"/>
              <a:t>de</a:t>
            </a:r>
            <a:r>
              <a:rPr lang="nl-NL" sz="3600" dirty="0"/>
              <a:t> en 3</a:t>
            </a:r>
            <a:r>
              <a:rPr lang="nl-NL" sz="3600" baseline="30000" dirty="0"/>
              <a:t>de</a:t>
            </a:r>
            <a:r>
              <a:rPr lang="nl-NL" sz="3600" dirty="0"/>
              <a:t> kleuterklas</a:t>
            </a:r>
          </a:p>
          <a:p>
            <a:pPr lvl="0" rtl="0"/>
            <a:r>
              <a:rPr lang="nl-NL" sz="3600" b="0" i="0" u="none" dirty="0"/>
              <a:t>Victor en de Goedgevoel machine – 1</a:t>
            </a:r>
            <a:r>
              <a:rPr lang="nl-NL" sz="3600" b="0" i="0" u="none" baseline="30000" dirty="0"/>
              <a:t>ste</a:t>
            </a:r>
            <a:r>
              <a:rPr lang="nl-NL" sz="3600" b="0" i="0" u="none" dirty="0"/>
              <a:t> en 2</a:t>
            </a:r>
            <a:r>
              <a:rPr lang="nl-NL" sz="3600" b="0" i="0" u="none" baseline="30000" dirty="0"/>
              <a:t>de</a:t>
            </a:r>
            <a:r>
              <a:rPr lang="nl-NL" sz="3600" b="0" i="0" u="none" dirty="0"/>
              <a:t> leerjaar</a:t>
            </a:r>
          </a:p>
          <a:p>
            <a:pPr lvl="0"/>
            <a:r>
              <a:rPr lang="nl-NL" sz="3600" dirty="0"/>
              <a:t>Bram en de OK-Brigade – 3</a:t>
            </a:r>
            <a:r>
              <a:rPr lang="nl-NL" sz="3600" baseline="30000" dirty="0"/>
              <a:t>de</a:t>
            </a:r>
            <a:r>
              <a:rPr lang="nl-NL" sz="3600" dirty="0"/>
              <a:t> en 4</a:t>
            </a:r>
            <a:r>
              <a:rPr lang="nl-NL" sz="3600" baseline="30000" dirty="0"/>
              <a:t>de</a:t>
            </a:r>
            <a:r>
              <a:rPr lang="nl-NL" sz="3600" dirty="0"/>
              <a:t> leerjaar</a:t>
            </a:r>
          </a:p>
          <a:p>
            <a:pPr lvl="0" rtl="0"/>
            <a:r>
              <a:rPr lang="nl-NL" sz="3600" b="0" i="0" u="none" dirty="0"/>
              <a:t>Nonkel Bretel… Verhalen met een P – 5</a:t>
            </a:r>
            <a:r>
              <a:rPr lang="nl-NL" sz="3600" b="0" i="0" u="none" baseline="30000" dirty="0"/>
              <a:t>de</a:t>
            </a:r>
            <a:r>
              <a:rPr lang="nl-NL" sz="3600" b="0" i="0" u="none" dirty="0"/>
              <a:t> en 6</a:t>
            </a:r>
            <a:r>
              <a:rPr lang="nl-NL" sz="3600" b="0" i="0" u="none" baseline="30000" dirty="0"/>
              <a:t>de</a:t>
            </a:r>
            <a:r>
              <a:rPr lang="nl-NL" sz="3600" b="0" i="0" u="none" dirty="0"/>
              <a:t> leerjaar</a:t>
            </a:r>
          </a:p>
          <a:p>
            <a:pPr lvl="0" rtl="0"/>
            <a:r>
              <a:rPr lang="nl-NL" sz="3600" b="0" i="0" u="none" dirty="0"/>
              <a:t>Bert Babbelaar en de Babbelstoel – 6</a:t>
            </a:r>
            <a:r>
              <a:rPr lang="nl-NL" sz="3600" b="0" i="0" u="none" baseline="30000" dirty="0"/>
              <a:t>de</a:t>
            </a:r>
            <a:r>
              <a:rPr lang="nl-NL" sz="3600" b="0" i="0" u="none" dirty="0"/>
              <a:t> leerjaar</a:t>
            </a:r>
          </a:p>
          <a:p>
            <a:pPr marL="0" indent="0" rtl="0">
              <a:buNone/>
            </a:pPr>
            <a:endParaRPr lang="nl-NL" sz="36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6</a:t>
            </a:fld>
            <a:endParaRPr lang="nl-NL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CED2AA0-11EB-D1AD-B2CD-CCAFF1E6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B0A33F-4978-E5E6-367B-7BEB39A44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032" y="2736155"/>
            <a:ext cx="2010785" cy="1039517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7B27AC8-00DD-8F5B-2C3C-76ED56F7C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836" y="2783732"/>
            <a:ext cx="1804189" cy="8110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7CB037-4EEE-78A7-7736-D9E6B9E9E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424" y="3902835"/>
            <a:ext cx="1931762" cy="19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EDUCATIEF MATERIAAL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7</a:t>
            </a:fld>
            <a:endParaRPr lang="nl-NL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CED2AA0-11EB-D1AD-B2CD-CCAFF1E6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16B37B-A193-4EE6-87D0-5ECA2BD850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9" y="2252336"/>
            <a:ext cx="1565346" cy="22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99E9235A-A41E-2124-A69A-4344EAFC9F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90" y="2563821"/>
            <a:ext cx="1188977" cy="168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1E19EDA2-DC02-FDD6-1500-8CEF12B000A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30" y="4537039"/>
            <a:ext cx="1721570" cy="17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530389_699_O_HV_O_SG_Wat als pesten je kraakt_page-0001">
            <a:extLst>
              <a:ext uri="{FF2B5EF4-FFF2-40B4-BE49-F238E27FC236}">
                <a16:creationId xmlns:a16="http://schemas.microsoft.com/office/drawing/2014/main" id="{D18A7E12-0055-AA48-F56C-F8809BD7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23" y="2370592"/>
            <a:ext cx="1606550" cy="1874837"/>
          </a:xfrm>
          <a:prstGeom prst="rect">
            <a:avLst/>
          </a:prstGeom>
          <a:noFill/>
          <a:ln w="6350" algn="ctr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 descr="76-mama_ze_pesten_mij">
            <a:extLst>
              <a:ext uri="{FF2B5EF4-FFF2-40B4-BE49-F238E27FC236}">
                <a16:creationId xmlns:a16="http://schemas.microsoft.com/office/drawing/2014/main" id="{FCC09062-2C9C-34A4-B0A0-0D2D198C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t="23337" r="26994" b="24292"/>
          <a:stretch>
            <a:fillRect/>
          </a:stretch>
        </p:blipFill>
        <p:spPr bwMode="auto">
          <a:xfrm>
            <a:off x="4009049" y="4517913"/>
            <a:ext cx="1385665" cy="17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2B5E0D-F9A3-0F2D-B81E-E65C9CB7E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28" y="2158754"/>
            <a:ext cx="2970825" cy="2970825"/>
          </a:xfrm>
          <a:prstGeom prst="rect">
            <a:avLst/>
          </a:prstGeom>
        </p:spPr>
      </p:pic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A0959A3C-D331-9923-D692-F9EA1743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6416" y="1690688"/>
            <a:ext cx="2210652" cy="35648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742CDF-7E57-0D27-F32A-BACD5A8608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3909" r="3909" b="2593"/>
          <a:stretch/>
        </p:blipFill>
        <p:spPr>
          <a:xfrm>
            <a:off x="5623618" y="4859998"/>
            <a:ext cx="1361532" cy="1442818"/>
          </a:xfrm>
          <a:prstGeom prst="rect">
            <a:avLst/>
          </a:prstGeom>
        </p:spPr>
      </p:pic>
      <p:pic>
        <p:nvPicPr>
          <p:cNvPr id="13" name="Picture 2" descr="Cover">
            <a:extLst>
              <a:ext uri="{FF2B5EF4-FFF2-40B4-BE49-F238E27FC236}">
                <a16:creationId xmlns:a16="http://schemas.microsoft.com/office/drawing/2014/main" id="{A91B9B3D-B9A5-6A70-6416-8F1CE14E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30" y="4859998"/>
            <a:ext cx="1379806" cy="144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Afbeelding 13" descr="Afbeelding met pijl&#10;&#10;Automatisch gegenereerde beschrijving">
            <a:extLst>
              <a:ext uri="{FF2B5EF4-FFF2-40B4-BE49-F238E27FC236}">
                <a16:creationId xmlns:a16="http://schemas.microsoft.com/office/drawing/2014/main" id="{3FB4851B-AD5F-E07A-0355-EA75D09FA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12" y="5038648"/>
            <a:ext cx="2723320" cy="15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VICTOR ALS PRAATMAATJE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5966" y="2461360"/>
            <a:ext cx="8306513" cy="292469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nl-NL" sz="3600" dirty="0"/>
              <a:t>‘VICTOR ALS PRAATMAATJE’ = 175,00 € / klasje (all-in)</a:t>
            </a:r>
            <a:endParaRPr lang="nl-NL" sz="3600" u="sng" dirty="0"/>
          </a:p>
          <a:p>
            <a:pPr marL="0" indent="0" rtl="0">
              <a:buNone/>
            </a:pPr>
            <a:r>
              <a:rPr lang="nl-NL" sz="2800" dirty="0"/>
              <a:t>Voor die prijs krijgt het kleuterklasje ‘Marcel/la’, de poetsman/vrouw, op bezoek met een korte voorstelling (± 15 min.) en een grote doos met didactisch materiaal. Alles blijft in de klas: de Victor handpop, een gids voor de juf/meester, A3 prenten met de vier basisgevoelens (bang, boos, blij, verdrietig) en een A3-verhalenbundel</a:t>
            </a:r>
          </a:p>
          <a:p>
            <a:pPr marL="0" indent="0" rtl="0">
              <a:buNone/>
            </a:pPr>
            <a:r>
              <a:rPr lang="nl-NL" sz="2800" dirty="0">
                <a:hlinkClick r:id="rId3"/>
              </a:rPr>
              <a:t>https://www.youtube.com/watch?v=aaXDquM-BkU</a:t>
            </a:r>
            <a:endParaRPr lang="nl-NL" sz="2800" dirty="0"/>
          </a:p>
          <a:p>
            <a:pPr marL="0" indent="0" rtl="0">
              <a:buNone/>
            </a:pPr>
            <a:endParaRPr lang="nl-NL" sz="28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nl-NL" smtClean="0"/>
              <a:pPr rtl="0"/>
              <a:t>8</a:t>
            </a:fld>
            <a:endParaRPr lang="nl-NL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CED2AA0-11EB-D1AD-B2CD-CCAFF1E6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6087784-79DF-BCB5-0180-8658A6178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9" y="2259692"/>
            <a:ext cx="3683487" cy="36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224" y="1676759"/>
            <a:ext cx="7077456" cy="2898648"/>
          </a:xfrm>
        </p:spPr>
        <p:txBody>
          <a:bodyPr rtlCol="0"/>
          <a:lstStyle/>
          <a:p>
            <a:pPr rtl="0"/>
            <a:r>
              <a:rPr lang="nl-NL" sz="6600" dirty="0"/>
              <a:t>Zijn er vragen ? </a:t>
            </a:r>
            <a:br>
              <a:rPr lang="nl-NL" sz="6600" dirty="0"/>
            </a:br>
            <a:r>
              <a:rPr lang="nl-NL" sz="8000" dirty="0"/>
              <a:t>Bedankt voor uw aandacht</a:t>
            </a:r>
            <a:br>
              <a:rPr lang="nl-NL" sz="8800" dirty="0">
                <a:solidFill>
                  <a:schemeClr val="bg1"/>
                </a:solidFill>
              </a:rPr>
            </a:br>
            <a:endParaRPr lang="nl-NL" sz="32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76" y="5056718"/>
            <a:ext cx="6931152" cy="94183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nl-NL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www.ifeeeeelgood.be</a:t>
            </a:r>
            <a:endParaRPr lang="nl-NL" sz="3200" b="1" dirty="0"/>
          </a:p>
          <a:p>
            <a:pPr rtl="0"/>
            <a:r>
              <a:rPr lang="nl-NL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fried@ifeeeeelgood.be</a:t>
            </a:r>
            <a:endParaRPr lang="nl-NL" b="1" dirty="0"/>
          </a:p>
          <a:p>
            <a:pPr rtl="0"/>
            <a:endParaRPr lang="nl-NL" sz="3200" b="1" dirty="0"/>
          </a:p>
          <a:p>
            <a:pPr rtl="0"/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41879FF-F7C3-51BB-4CE2-93A560C2B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5" y="6156728"/>
            <a:ext cx="1258530" cy="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32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42_TF00621257_Win32" id="{44608CAD-E699-4BB1-9998-42DBB3113541}" vid="{1A10EA42-7639-424B-B2E0-510DC57EF36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Sketch-presentatie</Template>
  <TotalTime>0</TotalTime>
  <Words>376</Words>
  <Application>Microsoft Office PowerPoint</Application>
  <PresentationFormat>Breedbeeld</PresentationFormat>
  <Paragraphs>45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The Hand Black</vt:lpstr>
      <vt:lpstr>The Serif Hand Black</vt:lpstr>
      <vt:lpstr>SketchyVTI</vt:lpstr>
      <vt:lpstr>‘VICTOR ALS PRAATMAATJE’ Fried Ringoot </vt:lpstr>
      <vt:lpstr>vzw school zonder pesten</vt:lpstr>
      <vt:lpstr>Een school, EEN SPORTCLUB,…</vt:lpstr>
      <vt:lpstr>Het belang van de groep</vt:lpstr>
      <vt:lpstr>AANPAK VAN ‘I FEEEEEL GoOD’</vt:lpstr>
      <vt:lpstr>Vijf schoolvoorstellingen</vt:lpstr>
      <vt:lpstr>EDUCATIEF MATERIAAL</vt:lpstr>
      <vt:lpstr>VICTOR ALS PRAATMAATJE</vt:lpstr>
      <vt:lpstr>Zijn er vragen ?  Bedankt voor uw aandacht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allemaal</dc:title>
  <dc:creator>Fried Ringoot</dc:creator>
  <cp:lastModifiedBy>Christian Agneessens</cp:lastModifiedBy>
  <cp:revision>30</cp:revision>
  <dcterms:created xsi:type="dcterms:W3CDTF">2022-08-18T10:51:49Z</dcterms:created>
  <dcterms:modified xsi:type="dcterms:W3CDTF">2022-09-22T10:44:57Z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