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6" r:id="rId2"/>
    <p:sldId id="268" r:id="rId3"/>
    <p:sldId id="269" r:id="rId4"/>
    <p:sldId id="270" r:id="rId5"/>
    <p:sldId id="259" r:id="rId6"/>
    <p:sldId id="271" r:id="rId7"/>
    <p:sldId id="257" r:id="rId8"/>
    <p:sldId id="262" r:id="rId9"/>
    <p:sldId id="263" r:id="rId10"/>
    <p:sldId id="264" r:id="rId11"/>
    <p:sldId id="265" r:id="rId12"/>
    <p:sldId id="266" r:id="rId13"/>
    <p:sldId id="267" r:id="rId14"/>
    <p:sldId id="272" r:id="rId15"/>
    <p:sldId id="273" r:id="rId16"/>
    <p:sldId id="274" r:id="rId17"/>
    <p:sldId id="275" r:id="rId18"/>
  </p:sldIdLst>
  <p:sldSz cx="12192000" cy="6858000"/>
  <p:notesSz cx="6797675"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405"/>
  </p:normalViewPr>
  <p:slideViewPr>
    <p:cSldViewPr snapToGrid="0" snapToObjects="1">
      <p:cViewPr varScale="1">
        <p:scale>
          <a:sx n="70" d="100"/>
          <a:sy n="70" d="100"/>
        </p:scale>
        <p:origin x="86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215"/>
          </a:xfrm>
          <a:prstGeom prst="rect">
            <a:avLst/>
          </a:prstGeom>
        </p:spPr>
        <p:txBody>
          <a:bodyPr vert="horz" lIns="91440" tIns="45720" rIns="91440" bIns="45720" rtlCol="0"/>
          <a:lstStyle>
            <a:lvl1pPr algn="l">
              <a:defRPr sz="1200"/>
            </a:lvl1pPr>
          </a:lstStyle>
          <a:p>
            <a:endParaRPr lang="en-BE"/>
          </a:p>
        </p:txBody>
      </p:sp>
      <p:sp>
        <p:nvSpPr>
          <p:cNvPr id="3" name="Date Placeholder 2"/>
          <p:cNvSpPr>
            <a:spLocks noGrp="1"/>
          </p:cNvSpPr>
          <p:nvPr>
            <p:ph type="dt" idx="1"/>
          </p:nvPr>
        </p:nvSpPr>
        <p:spPr>
          <a:xfrm>
            <a:off x="3850443" y="0"/>
            <a:ext cx="2945659" cy="498215"/>
          </a:xfrm>
          <a:prstGeom prst="rect">
            <a:avLst/>
          </a:prstGeom>
        </p:spPr>
        <p:txBody>
          <a:bodyPr vert="horz" lIns="91440" tIns="45720" rIns="91440" bIns="45720" rtlCol="0"/>
          <a:lstStyle>
            <a:lvl1pPr algn="r">
              <a:defRPr sz="1200"/>
            </a:lvl1pPr>
          </a:lstStyle>
          <a:p>
            <a:fld id="{A8E7C683-ACCE-4DB6-B1DF-59CAB7605D38}" type="datetimeFigureOut">
              <a:rPr lang="en-BE" smtClean="0"/>
              <a:t>09/29/2022</a:t>
            </a:fld>
            <a:endParaRPr lang="en-BE"/>
          </a:p>
        </p:txBody>
      </p:sp>
      <p:sp>
        <p:nvSpPr>
          <p:cNvPr id="4" name="Slide Image Placeholder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1440" tIns="45720" rIns="91440" bIns="45720" rtlCol="0" anchor="ctr"/>
          <a:lstStyle/>
          <a:p>
            <a:endParaRPr lang="en-BE"/>
          </a:p>
        </p:txBody>
      </p:sp>
      <p:sp>
        <p:nvSpPr>
          <p:cNvPr id="5" name="Notes Placeholder 4"/>
          <p:cNvSpPr>
            <a:spLocks noGrp="1"/>
          </p:cNvSpPr>
          <p:nvPr>
            <p:ph type="body" sz="quarter" idx="3"/>
          </p:nvPr>
        </p:nvSpPr>
        <p:spPr>
          <a:xfrm>
            <a:off x="679768" y="4778722"/>
            <a:ext cx="5438140" cy="390986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6" name="Footer Placeholder 5"/>
          <p:cNvSpPr>
            <a:spLocks noGrp="1"/>
          </p:cNvSpPr>
          <p:nvPr>
            <p:ph type="ftr" sz="quarter" idx="4"/>
          </p:nvPr>
        </p:nvSpPr>
        <p:spPr>
          <a:xfrm>
            <a:off x="0" y="9431600"/>
            <a:ext cx="2945659" cy="498214"/>
          </a:xfrm>
          <a:prstGeom prst="rect">
            <a:avLst/>
          </a:prstGeom>
        </p:spPr>
        <p:txBody>
          <a:bodyPr vert="horz" lIns="91440" tIns="45720" rIns="91440" bIns="45720" rtlCol="0" anchor="b"/>
          <a:lstStyle>
            <a:lvl1pPr algn="l">
              <a:defRPr sz="1200"/>
            </a:lvl1pPr>
          </a:lstStyle>
          <a:p>
            <a:endParaRPr lang="en-BE"/>
          </a:p>
        </p:txBody>
      </p:sp>
      <p:sp>
        <p:nvSpPr>
          <p:cNvPr id="7" name="Slide Number Placeholder 6"/>
          <p:cNvSpPr>
            <a:spLocks noGrp="1"/>
          </p:cNvSpPr>
          <p:nvPr>
            <p:ph type="sldNum" sz="quarter" idx="5"/>
          </p:nvPr>
        </p:nvSpPr>
        <p:spPr>
          <a:xfrm>
            <a:off x="3850443" y="9431600"/>
            <a:ext cx="2945659" cy="498214"/>
          </a:xfrm>
          <a:prstGeom prst="rect">
            <a:avLst/>
          </a:prstGeom>
        </p:spPr>
        <p:txBody>
          <a:bodyPr vert="horz" lIns="91440" tIns="45720" rIns="91440" bIns="45720" rtlCol="0" anchor="b"/>
          <a:lstStyle>
            <a:lvl1pPr algn="r">
              <a:defRPr sz="1200"/>
            </a:lvl1pPr>
          </a:lstStyle>
          <a:p>
            <a:fld id="{E04540A4-4AC3-4304-B44E-06DEA91F0717}" type="slidenum">
              <a:rPr lang="en-BE" smtClean="0"/>
              <a:t>‹nr.›</a:t>
            </a:fld>
            <a:endParaRPr lang="en-BE"/>
          </a:p>
        </p:txBody>
      </p:sp>
    </p:spTree>
    <p:extLst>
      <p:ext uri="{BB962C8B-B14F-4D97-AF65-F5344CB8AC3E}">
        <p14:creationId xmlns:p14="http://schemas.microsoft.com/office/powerpoint/2010/main" val="4187101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E85C918C-E61D-B64F-B038-F6A4A3F0BB08}" type="slidenum">
              <a:rPr lang="nl-BE" smtClean="0"/>
              <a:t>11</a:t>
            </a:fld>
            <a:endParaRPr lang="nl-BE"/>
          </a:p>
        </p:txBody>
      </p:sp>
    </p:spTree>
    <p:extLst>
      <p:ext uri="{BB962C8B-B14F-4D97-AF65-F5344CB8AC3E}">
        <p14:creationId xmlns:p14="http://schemas.microsoft.com/office/powerpoint/2010/main" val="114101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nl-NL"/>
              <a:t>Klik om stijl te bewerken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9/29/2022</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‹nr.›</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nl-NL"/>
              <a:t>Klik om stijl te bewerken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nl-NL"/>
              <a:t>Klik om stijl te bewerken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48A87A34-81AB-432B-8DAE-1953F412C126}" type="datetimeFigureOut">
              <a:rPr lang="en-US" dirty="0"/>
              <a:t>9/29/2022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nl-NL"/>
              <a:t>Klik om stijl te bewerken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nl-NL"/>
              <a:t>Klik om stijl te bewerken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447191" y="2824269"/>
            <a:ext cx="4645152" cy="264445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412362" y="2821491"/>
            <a:ext cx="4645152" cy="2637371"/>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nl-NL"/>
              <a:t>Klik om stijl te bewerken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9/29/2022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9/29/2022</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9/29/2022</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‹nr.›</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F69CBE-5D69-244A-84D1-6FED2B300CA9}"/>
              </a:ext>
            </a:extLst>
          </p:cNvPr>
          <p:cNvSpPr>
            <a:spLocks noGrp="1"/>
          </p:cNvSpPr>
          <p:nvPr>
            <p:ph type="ctrTitle"/>
          </p:nvPr>
        </p:nvSpPr>
        <p:spPr/>
        <p:txBody>
          <a:bodyPr>
            <a:normAutofit fontScale="90000"/>
          </a:bodyPr>
          <a:lstStyle/>
          <a:p>
            <a:pPr algn="ctr"/>
            <a:r>
              <a:rPr lang="nl-BE" dirty="0"/>
              <a:t>Rotary  </a:t>
            </a:r>
            <a:br>
              <a:rPr lang="nl-BE" dirty="0"/>
            </a:br>
            <a:r>
              <a:rPr lang="nl-BE" dirty="0" err="1"/>
              <a:t>financien</a:t>
            </a:r>
            <a:r>
              <a:rPr lang="nl-BE" dirty="0"/>
              <a:t>  verzekeringen</a:t>
            </a:r>
            <a:br>
              <a:rPr lang="nl-BE" dirty="0"/>
            </a:br>
            <a:r>
              <a:rPr lang="nl-BE" dirty="0"/>
              <a:t>BTW</a:t>
            </a:r>
          </a:p>
        </p:txBody>
      </p:sp>
      <p:sp>
        <p:nvSpPr>
          <p:cNvPr id="3" name="Ondertitel 2">
            <a:extLst>
              <a:ext uri="{FF2B5EF4-FFF2-40B4-BE49-F238E27FC236}">
                <a16:creationId xmlns:a16="http://schemas.microsoft.com/office/drawing/2014/main" id="{989D8AAF-8E12-4040-998B-75962152A287}"/>
              </a:ext>
            </a:extLst>
          </p:cNvPr>
          <p:cNvSpPr>
            <a:spLocks noGrp="1"/>
          </p:cNvSpPr>
          <p:nvPr>
            <p:ph type="subTitle" idx="1"/>
          </p:nvPr>
        </p:nvSpPr>
        <p:spPr/>
        <p:txBody>
          <a:bodyPr/>
          <a:lstStyle/>
          <a:p>
            <a:r>
              <a:rPr lang="nl-BE" dirty="0"/>
              <a:t>Een overzicht</a:t>
            </a:r>
          </a:p>
        </p:txBody>
      </p:sp>
    </p:spTree>
    <p:extLst>
      <p:ext uri="{BB962C8B-B14F-4D97-AF65-F5344CB8AC3E}">
        <p14:creationId xmlns:p14="http://schemas.microsoft.com/office/powerpoint/2010/main" val="22811536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98396C-CCED-084F-9C1B-C86228A879F4}"/>
              </a:ext>
            </a:extLst>
          </p:cNvPr>
          <p:cNvSpPr>
            <a:spLocks noGrp="1"/>
          </p:cNvSpPr>
          <p:nvPr>
            <p:ph type="title"/>
          </p:nvPr>
        </p:nvSpPr>
        <p:spPr>
          <a:xfrm>
            <a:off x="838200" y="365125"/>
            <a:ext cx="10515600" cy="795855"/>
          </a:xfrm>
        </p:spPr>
        <p:txBody>
          <a:bodyPr/>
          <a:lstStyle/>
          <a:p>
            <a:r>
              <a:rPr lang="nl-BE" dirty="0"/>
              <a:t>Huidige verzekeringspolissen - vervolg</a:t>
            </a:r>
          </a:p>
        </p:txBody>
      </p:sp>
      <p:graphicFrame>
        <p:nvGraphicFramePr>
          <p:cNvPr id="3" name="Tabel 2">
            <a:extLst>
              <a:ext uri="{FF2B5EF4-FFF2-40B4-BE49-F238E27FC236}">
                <a16:creationId xmlns:a16="http://schemas.microsoft.com/office/drawing/2014/main" id="{495652E4-85E6-5B41-8941-BA691B6C56F4}"/>
              </a:ext>
            </a:extLst>
          </p:cNvPr>
          <p:cNvGraphicFramePr>
            <a:graphicFrameLocks noGrp="1"/>
          </p:cNvGraphicFramePr>
          <p:nvPr>
            <p:extLst>
              <p:ext uri="{D42A27DB-BD31-4B8C-83A1-F6EECF244321}">
                <p14:modId xmlns:p14="http://schemas.microsoft.com/office/powerpoint/2010/main" val="293132355"/>
              </p:ext>
            </p:extLst>
          </p:nvPr>
        </p:nvGraphicFramePr>
        <p:xfrm>
          <a:off x="838200" y="1166706"/>
          <a:ext cx="10515600" cy="274320"/>
        </p:xfrm>
        <a:graphic>
          <a:graphicData uri="http://schemas.openxmlformats.org/drawingml/2006/table">
            <a:tbl>
              <a:tblPr/>
              <a:tblGrid>
                <a:gridCol w="10515600">
                  <a:extLst>
                    <a:ext uri="{9D8B030D-6E8A-4147-A177-3AD203B41FA5}">
                      <a16:colId xmlns:a16="http://schemas.microsoft.com/office/drawing/2014/main" val="3141658500"/>
                    </a:ext>
                  </a:extLst>
                </a:gridCol>
              </a:tblGrid>
              <a:tr h="0">
                <a:tc>
                  <a:txBody>
                    <a:bodyPr/>
                    <a:lstStyle/>
                    <a:p>
                      <a:r>
                        <a:rPr lang="nl-BE" b="1" dirty="0">
                          <a:solidFill>
                            <a:srgbClr val="1F3863"/>
                          </a:solidFill>
                          <a:effectLst/>
                          <a:latin typeface="Helvetica" pitchFamily="2" charset="0"/>
                        </a:rPr>
                        <a:t>WAARBORG RECHTSBIJSTAND ARCES </a:t>
                      </a:r>
                      <a:r>
                        <a:rPr lang="nl-BE" dirty="0">
                          <a:solidFill>
                            <a:srgbClr val="1F3863"/>
                          </a:solidFill>
                          <a:effectLst/>
                          <a:latin typeface="Helvetica" pitchFamily="2" charset="0"/>
                        </a:rPr>
                        <a:t>N°AR15 001 698 </a:t>
                      </a:r>
                    </a:p>
                  </a:txBody>
                  <a:tcPr marL="47625" marR="47625" marT="0" marB="0">
                    <a:lnL>
                      <a:noFill/>
                    </a:lnL>
                    <a:lnR>
                      <a:noFill/>
                    </a:lnR>
                    <a:lnT>
                      <a:noFill/>
                    </a:lnT>
                    <a:lnB>
                      <a:noFill/>
                    </a:lnB>
                  </a:tcPr>
                </a:tc>
                <a:extLst>
                  <a:ext uri="{0D108BD9-81ED-4DB2-BD59-A6C34878D82A}">
                    <a16:rowId xmlns:a16="http://schemas.microsoft.com/office/drawing/2014/main" val="1053366880"/>
                  </a:ext>
                </a:extLst>
              </a:tr>
            </a:tbl>
          </a:graphicData>
        </a:graphic>
      </p:graphicFrame>
      <p:sp>
        <p:nvSpPr>
          <p:cNvPr id="4" name="Rechthoek 3">
            <a:extLst>
              <a:ext uri="{FF2B5EF4-FFF2-40B4-BE49-F238E27FC236}">
                <a16:creationId xmlns:a16="http://schemas.microsoft.com/office/drawing/2014/main" id="{7B22942E-D56B-4341-9014-4B60BE8540C5}"/>
              </a:ext>
            </a:extLst>
          </p:cNvPr>
          <p:cNvSpPr/>
          <p:nvPr/>
        </p:nvSpPr>
        <p:spPr>
          <a:xfrm>
            <a:off x="2065106" y="1578544"/>
            <a:ext cx="7859730" cy="4616648"/>
          </a:xfrm>
          <a:prstGeom prst="rect">
            <a:avLst/>
          </a:prstGeom>
        </p:spPr>
        <p:txBody>
          <a:bodyPr wrap="square">
            <a:spAutoFit/>
          </a:bodyPr>
          <a:lstStyle/>
          <a:p>
            <a:endParaRPr lang="nl-BE" dirty="0">
              <a:latin typeface="Helvetica" pitchFamily="2" charset="0"/>
            </a:endParaRPr>
          </a:p>
          <a:p>
            <a:r>
              <a:rPr lang="nl-BE" sz="1200" dirty="0">
                <a:latin typeface="Helvetica" pitchFamily="2" charset="0"/>
              </a:rPr>
              <a:t>De volgende functies zijn gedekt jaar na jaar, zonder nominatieve lijsten te communiceren </a:t>
            </a:r>
          </a:p>
          <a:p>
            <a:pPr>
              <a:buFont typeface="+mj-lt"/>
              <a:buAutoNum type="arabicPeriod"/>
            </a:pPr>
            <a:r>
              <a:rPr lang="nl-BE" sz="1200" dirty="0">
                <a:solidFill>
                  <a:srgbClr val="1F3863"/>
                </a:solidFill>
                <a:latin typeface="Helvetica" pitchFamily="2" charset="0"/>
              </a:rPr>
              <a:t>a. Voor het district 2130 : functies </a:t>
            </a:r>
            <a:endParaRPr lang="nl-BE" sz="1200" dirty="0">
              <a:latin typeface="Helvetica" pitchFamily="2" charset="0"/>
            </a:endParaRPr>
          </a:p>
          <a:p>
            <a:pPr>
              <a:buFont typeface="Arial" panose="020B0604020202020204" pitchFamily="34" charset="0"/>
              <a:buChar char="•"/>
            </a:pPr>
            <a:r>
              <a:rPr lang="nl-BE" sz="1200" dirty="0">
                <a:solidFill>
                  <a:srgbClr val="1F3863"/>
                </a:solidFill>
                <a:latin typeface="Helvetica" pitchFamily="2" charset="0"/>
              </a:rPr>
              <a:t>• Gouverneur van het jaar DG </a:t>
            </a:r>
          </a:p>
          <a:p>
            <a:pPr>
              <a:buFont typeface="Arial" panose="020B0604020202020204" pitchFamily="34" charset="0"/>
              <a:buChar char="•"/>
            </a:pPr>
            <a:r>
              <a:rPr lang="nl-BE" sz="1200" dirty="0">
                <a:solidFill>
                  <a:srgbClr val="1F3863"/>
                </a:solidFill>
                <a:latin typeface="Helvetica" pitchFamily="2" charset="0"/>
              </a:rPr>
              <a:t>• Immediate past Gouverneur IPDG </a:t>
            </a:r>
          </a:p>
          <a:p>
            <a:pPr>
              <a:buFont typeface="Arial" panose="020B0604020202020204" pitchFamily="34" charset="0"/>
              <a:buChar char="•"/>
            </a:pPr>
            <a:r>
              <a:rPr lang="nl-BE" sz="1200" dirty="0">
                <a:solidFill>
                  <a:srgbClr val="1F3863"/>
                </a:solidFill>
                <a:latin typeface="Helvetica" pitchFamily="2" charset="0"/>
              </a:rPr>
              <a:t>• Gouverneur elected DGE </a:t>
            </a:r>
          </a:p>
          <a:p>
            <a:pPr>
              <a:buFont typeface="Arial" panose="020B0604020202020204" pitchFamily="34" charset="0"/>
              <a:buChar char="•"/>
            </a:pPr>
            <a:r>
              <a:rPr lang="nl-BE" sz="1200" dirty="0">
                <a:solidFill>
                  <a:srgbClr val="1F3863"/>
                </a:solidFill>
                <a:latin typeface="Helvetica" pitchFamily="2" charset="0"/>
              </a:rPr>
              <a:t>• Gouverneur DGN </a:t>
            </a:r>
          </a:p>
          <a:p>
            <a:pPr>
              <a:buFont typeface="Arial" panose="020B0604020202020204" pitchFamily="34" charset="0"/>
              <a:buChar char="•"/>
            </a:pPr>
            <a:r>
              <a:rPr lang="nl-BE" sz="1200" dirty="0">
                <a:solidFill>
                  <a:srgbClr val="1F3863"/>
                </a:solidFill>
                <a:latin typeface="Helvetica" pitchFamily="2" charset="0"/>
              </a:rPr>
              <a:t>• Assistent Gouverneur (1voor 7 clubs) </a:t>
            </a:r>
          </a:p>
          <a:p>
            <a:pPr>
              <a:buFont typeface="Arial" panose="020B0604020202020204" pitchFamily="34" charset="0"/>
              <a:buChar char="•"/>
            </a:pPr>
            <a:r>
              <a:rPr lang="nl-BE" sz="1200" dirty="0">
                <a:solidFill>
                  <a:srgbClr val="1F3863"/>
                </a:solidFill>
                <a:latin typeface="Helvetica" pitchFamily="2" charset="0"/>
              </a:rPr>
              <a:t>• 2 secretaris </a:t>
            </a:r>
          </a:p>
          <a:p>
            <a:pPr>
              <a:buFont typeface="Arial" panose="020B0604020202020204" pitchFamily="34" charset="0"/>
              <a:buChar char="•"/>
            </a:pPr>
            <a:r>
              <a:rPr lang="nl-BE" sz="1200" dirty="0">
                <a:solidFill>
                  <a:srgbClr val="1F3863"/>
                </a:solidFill>
                <a:latin typeface="Helvetica" pitchFamily="2" charset="0"/>
              </a:rPr>
              <a:t>• 1 penningmeester </a:t>
            </a:r>
          </a:p>
          <a:p>
            <a:pPr>
              <a:buFont typeface="Arial" panose="020B0604020202020204" pitchFamily="34" charset="0"/>
              <a:buChar char="•"/>
            </a:pPr>
            <a:r>
              <a:rPr lang="nl-BE" sz="1200" dirty="0">
                <a:solidFill>
                  <a:srgbClr val="1F3863"/>
                </a:solidFill>
                <a:latin typeface="Helvetica" pitchFamily="2" charset="0"/>
              </a:rPr>
              <a:t>• Media/editor manager </a:t>
            </a:r>
          </a:p>
          <a:p>
            <a:pPr>
              <a:buFont typeface="Arial" panose="020B0604020202020204" pitchFamily="34" charset="0"/>
              <a:buChar char="•"/>
            </a:pPr>
            <a:r>
              <a:rPr lang="nl-BE" sz="1200" dirty="0">
                <a:solidFill>
                  <a:srgbClr val="1F3863"/>
                </a:solidFill>
                <a:latin typeface="Helvetica" pitchFamily="2" charset="0"/>
              </a:rPr>
              <a:t>• Jongeren acties </a:t>
            </a:r>
          </a:p>
          <a:p>
            <a:endParaRPr lang="nl-BE" sz="1200" dirty="0">
              <a:solidFill>
                <a:srgbClr val="1F3863"/>
              </a:solidFill>
              <a:latin typeface="Helvetica" pitchFamily="2" charset="0"/>
            </a:endParaRPr>
          </a:p>
          <a:p>
            <a:pPr>
              <a:buFont typeface="+mj-lt"/>
              <a:buAutoNum type="arabicPeriod"/>
            </a:pPr>
            <a:r>
              <a:rPr lang="nl-BE" sz="1200" dirty="0">
                <a:solidFill>
                  <a:srgbClr val="1F3863"/>
                </a:solidFill>
                <a:latin typeface="Helvetica" pitchFamily="2" charset="0"/>
              </a:rPr>
              <a:t>b. Voor de clubs Rotary en Rotaract per club: functies </a:t>
            </a:r>
            <a:endParaRPr lang="nl-BE" sz="1200" dirty="0">
              <a:latin typeface="Helvetica" pitchFamily="2" charset="0"/>
            </a:endParaRPr>
          </a:p>
          <a:p>
            <a:pPr>
              <a:buFont typeface="Arial" panose="020B0604020202020204" pitchFamily="34" charset="0"/>
              <a:buChar char="•"/>
            </a:pPr>
            <a:r>
              <a:rPr lang="nl-BE" sz="1200" dirty="0">
                <a:solidFill>
                  <a:srgbClr val="1F3863"/>
                </a:solidFill>
                <a:latin typeface="Helvetica" pitchFamily="2" charset="0"/>
              </a:rPr>
              <a:t>• Voorzitter van het jaar </a:t>
            </a:r>
          </a:p>
          <a:p>
            <a:pPr>
              <a:buFont typeface="Arial" panose="020B0604020202020204" pitchFamily="34" charset="0"/>
              <a:buChar char="•"/>
            </a:pPr>
            <a:r>
              <a:rPr lang="nl-BE" sz="1200" dirty="0">
                <a:solidFill>
                  <a:srgbClr val="1F3863"/>
                </a:solidFill>
                <a:latin typeface="Helvetica" pitchFamily="2" charset="0"/>
              </a:rPr>
              <a:t>• Past voorziter </a:t>
            </a:r>
          </a:p>
          <a:p>
            <a:pPr>
              <a:buFont typeface="Arial" panose="020B0604020202020204" pitchFamily="34" charset="0"/>
              <a:buChar char="•"/>
            </a:pPr>
            <a:r>
              <a:rPr lang="nl-BE" sz="1200" dirty="0">
                <a:solidFill>
                  <a:srgbClr val="1F3863"/>
                </a:solidFill>
                <a:latin typeface="Helvetica" pitchFamily="2" charset="0"/>
              </a:rPr>
              <a:t>• Elected voorzitter </a:t>
            </a:r>
          </a:p>
          <a:p>
            <a:pPr>
              <a:buFont typeface="Arial" panose="020B0604020202020204" pitchFamily="34" charset="0"/>
              <a:buChar char="•"/>
            </a:pPr>
            <a:r>
              <a:rPr lang="nl-BE" sz="1200" dirty="0">
                <a:solidFill>
                  <a:srgbClr val="1F3863"/>
                </a:solidFill>
                <a:latin typeface="Helvetica" pitchFamily="2" charset="0"/>
              </a:rPr>
              <a:t>• Secretaris </a:t>
            </a:r>
          </a:p>
          <a:p>
            <a:pPr>
              <a:buFont typeface="Arial" panose="020B0604020202020204" pitchFamily="34" charset="0"/>
              <a:buChar char="•"/>
            </a:pPr>
            <a:r>
              <a:rPr lang="nl-BE" sz="1200" dirty="0">
                <a:solidFill>
                  <a:srgbClr val="1F3863"/>
                </a:solidFill>
                <a:latin typeface="Helvetica" pitchFamily="2" charset="0"/>
              </a:rPr>
              <a:t>• Penningmeester </a:t>
            </a:r>
          </a:p>
          <a:p>
            <a:pPr>
              <a:buFont typeface="Arial" panose="020B0604020202020204" pitchFamily="34" charset="0"/>
              <a:buChar char="•"/>
            </a:pPr>
            <a:r>
              <a:rPr lang="nl-BE" sz="1200" dirty="0">
                <a:solidFill>
                  <a:srgbClr val="1F3863"/>
                </a:solidFill>
                <a:latin typeface="Helvetica" pitchFamily="2" charset="0"/>
              </a:rPr>
              <a:t>• Media/editor manager/CICO </a:t>
            </a:r>
          </a:p>
          <a:p>
            <a:pPr>
              <a:buFont typeface="Arial" panose="020B0604020202020204" pitchFamily="34" charset="0"/>
              <a:buChar char="•"/>
            </a:pPr>
            <a:r>
              <a:rPr lang="nl-BE" sz="1200" dirty="0">
                <a:solidFill>
                  <a:srgbClr val="1F3863"/>
                </a:solidFill>
                <a:latin typeface="Helvetica" pitchFamily="2" charset="0"/>
              </a:rPr>
              <a:t>• Event manager </a:t>
            </a:r>
          </a:p>
          <a:p>
            <a:pPr>
              <a:buFont typeface="Arial" panose="020B0604020202020204" pitchFamily="34" charset="0"/>
              <a:buChar char="•"/>
            </a:pPr>
            <a:r>
              <a:rPr lang="nl-BE" sz="1200" dirty="0">
                <a:solidFill>
                  <a:srgbClr val="1F3863"/>
                </a:solidFill>
                <a:latin typeface="Helvetica" pitchFamily="2" charset="0"/>
              </a:rPr>
              <a:t>• Jongeren acties </a:t>
            </a:r>
          </a:p>
          <a:p>
            <a:endParaRPr lang="nl-BE" sz="1200" dirty="0">
              <a:solidFill>
                <a:srgbClr val="1F3863"/>
              </a:solidFill>
              <a:latin typeface="Helvetica" pitchFamily="2" charset="0"/>
            </a:endParaRPr>
          </a:p>
          <a:p>
            <a:r>
              <a:rPr lang="nl-BE" sz="1200" dirty="0">
                <a:solidFill>
                  <a:srgbClr val="1F3863"/>
                </a:solidFill>
                <a:latin typeface="Helvetica" pitchFamily="2" charset="0"/>
              </a:rPr>
              <a:t>De leden zijn uitsluitend verzekerd in het kader van hun vrijwilligere leidende functie binnen district 2130 </a:t>
            </a:r>
            <a:endParaRPr lang="nl-BE" sz="1200" dirty="0">
              <a:solidFill>
                <a:srgbClr val="1F3863"/>
              </a:solidFill>
              <a:effectLst/>
              <a:latin typeface="Helvetica" pitchFamily="2" charset="0"/>
            </a:endParaRPr>
          </a:p>
        </p:txBody>
      </p:sp>
    </p:spTree>
    <p:extLst>
      <p:ext uri="{BB962C8B-B14F-4D97-AF65-F5344CB8AC3E}">
        <p14:creationId xmlns:p14="http://schemas.microsoft.com/office/powerpoint/2010/main" val="912005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0D483C-5D26-8545-8EA0-C176454794E0}"/>
              </a:ext>
            </a:extLst>
          </p:cNvPr>
          <p:cNvSpPr>
            <a:spLocks noGrp="1"/>
          </p:cNvSpPr>
          <p:nvPr>
            <p:ph type="title"/>
          </p:nvPr>
        </p:nvSpPr>
        <p:spPr>
          <a:xfrm>
            <a:off x="838200" y="365126"/>
            <a:ext cx="10515600" cy="888322"/>
          </a:xfrm>
        </p:spPr>
        <p:txBody>
          <a:bodyPr/>
          <a:lstStyle/>
          <a:p>
            <a:r>
              <a:rPr lang="nl-BE" dirty="0"/>
              <a:t>Huidige verzekeringspolissen - vervolg</a:t>
            </a:r>
          </a:p>
        </p:txBody>
      </p:sp>
      <p:graphicFrame>
        <p:nvGraphicFramePr>
          <p:cNvPr id="3" name="Tabel 2">
            <a:extLst>
              <a:ext uri="{FF2B5EF4-FFF2-40B4-BE49-F238E27FC236}">
                <a16:creationId xmlns:a16="http://schemas.microsoft.com/office/drawing/2014/main" id="{0C3FA04B-2B38-4044-AEBD-530A8960D5C5}"/>
              </a:ext>
            </a:extLst>
          </p:cNvPr>
          <p:cNvGraphicFramePr>
            <a:graphicFrameLocks noGrp="1"/>
          </p:cNvGraphicFramePr>
          <p:nvPr>
            <p:extLst>
              <p:ext uri="{D42A27DB-BD31-4B8C-83A1-F6EECF244321}">
                <p14:modId xmlns:p14="http://schemas.microsoft.com/office/powerpoint/2010/main" val="1831443657"/>
              </p:ext>
            </p:extLst>
          </p:nvPr>
        </p:nvGraphicFramePr>
        <p:xfrm>
          <a:off x="838200" y="1488483"/>
          <a:ext cx="10515600" cy="274320"/>
        </p:xfrm>
        <a:graphic>
          <a:graphicData uri="http://schemas.openxmlformats.org/drawingml/2006/table">
            <a:tbl>
              <a:tblPr/>
              <a:tblGrid>
                <a:gridCol w="10515600">
                  <a:extLst>
                    <a:ext uri="{9D8B030D-6E8A-4147-A177-3AD203B41FA5}">
                      <a16:colId xmlns:a16="http://schemas.microsoft.com/office/drawing/2014/main" val="3785773915"/>
                    </a:ext>
                  </a:extLst>
                </a:gridCol>
              </a:tblGrid>
              <a:tr h="0">
                <a:tc>
                  <a:txBody>
                    <a:bodyPr/>
                    <a:lstStyle/>
                    <a:p>
                      <a:r>
                        <a:rPr lang="nl-BE" b="1" dirty="0">
                          <a:solidFill>
                            <a:srgbClr val="1F3863"/>
                          </a:solidFill>
                          <a:effectLst/>
                          <a:latin typeface="Helvetica" pitchFamily="2" charset="0"/>
                        </a:rPr>
                        <a:t>Ter informatie – Uitwisselingstudenten van district 2130 </a:t>
                      </a:r>
                      <a:endParaRPr lang="nl-BE" dirty="0">
                        <a:solidFill>
                          <a:srgbClr val="1F3863"/>
                        </a:solidFill>
                        <a:effectLst/>
                        <a:latin typeface="Helvetica" pitchFamily="2" charset="0"/>
                      </a:endParaRPr>
                    </a:p>
                  </a:txBody>
                  <a:tcPr marL="47625" marR="47625" marT="0" marB="0">
                    <a:lnL>
                      <a:noFill/>
                    </a:lnL>
                    <a:lnR>
                      <a:noFill/>
                    </a:lnR>
                    <a:lnT>
                      <a:noFill/>
                    </a:lnT>
                    <a:lnB>
                      <a:noFill/>
                    </a:lnB>
                  </a:tcPr>
                </a:tc>
                <a:extLst>
                  <a:ext uri="{0D108BD9-81ED-4DB2-BD59-A6C34878D82A}">
                    <a16:rowId xmlns:a16="http://schemas.microsoft.com/office/drawing/2014/main" val="3831266846"/>
                  </a:ext>
                </a:extLst>
              </a:tr>
            </a:tbl>
          </a:graphicData>
        </a:graphic>
      </p:graphicFrame>
      <p:sp>
        <p:nvSpPr>
          <p:cNvPr id="4" name="Rechthoek 3">
            <a:extLst>
              <a:ext uri="{FF2B5EF4-FFF2-40B4-BE49-F238E27FC236}">
                <a16:creationId xmlns:a16="http://schemas.microsoft.com/office/drawing/2014/main" id="{94EE7B75-BE8B-7D46-B950-90A30D5B0201}"/>
              </a:ext>
            </a:extLst>
          </p:cNvPr>
          <p:cNvSpPr/>
          <p:nvPr/>
        </p:nvSpPr>
        <p:spPr>
          <a:xfrm>
            <a:off x="2863065" y="2268350"/>
            <a:ext cx="6096000" cy="2677656"/>
          </a:xfrm>
          <a:prstGeom prst="rect">
            <a:avLst/>
          </a:prstGeom>
        </p:spPr>
        <p:txBody>
          <a:bodyPr>
            <a:spAutoFit/>
          </a:bodyPr>
          <a:lstStyle/>
          <a:p>
            <a:r>
              <a:rPr lang="nl-BE" sz="1400" dirty="0">
                <a:solidFill>
                  <a:srgbClr val="1F3863"/>
                </a:solidFill>
                <a:latin typeface="Helvetica" pitchFamily="2" charset="0"/>
              </a:rPr>
              <a:t>Voor de studenten INBOUND -OUTBOND die betrokken zijn in de uitwisselingsprogramma’s van Rotary (STEP-HEP-), De regel blijkt te zijn dat ieder student zijn eigen ongeval/bijstand in zijn eigen land onderschrijft. </a:t>
            </a:r>
          </a:p>
          <a:p>
            <a:endParaRPr lang="nl-BE" sz="1400" dirty="0">
              <a:solidFill>
                <a:srgbClr val="1F3863"/>
              </a:solidFill>
              <a:latin typeface="Helvetica" pitchFamily="2" charset="0"/>
            </a:endParaRPr>
          </a:p>
          <a:p>
            <a:r>
              <a:rPr lang="nl-BE" sz="1400" dirty="0">
                <a:solidFill>
                  <a:srgbClr val="1F3863"/>
                </a:solidFill>
                <a:latin typeface="Helvetica" pitchFamily="2" charset="0"/>
              </a:rPr>
              <a:t>Alternatieve van de Rotary België zie voorstel verzekeraar AIG( forfaitaire polis per jaar x dagen per jaar gesplitst tussen HEP/SEP/reizigers gefinaliseerd . </a:t>
            </a:r>
          </a:p>
          <a:p>
            <a:endParaRPr lang="nl-BE" sz="1400" dirty="0">
              <a:solidFill>
                <a:srgbClr val="1F3863"/>
              </a:solidFill>
              <a:latin typeface="Helvetica" pitchFamily="2" charset="0"/>
            </a:endParaRPr>
          </a:p>
          <a:p>
            <a:r>
              <a:rPr lang="nl-BE" sz="1400" dirty="0">
                <a:solidFill>
                  <a:srgbClr val="1F3863"/>
                </a:solidFill>
                <a:latin typeface="Helvetica" pitchFamily="2" charset="0"/>
              </a:rPr>
              <a:t>De YEP studenten van district 2130 onderschrijven hun ongeval en BA polis op individueel basis via de website: http://yep-insurance-rotary.be/fr/ Verzekeraar AIG Europe. </a:t>
            </a:r>
            <a:endParaRPr lang="nl-BE" sz="1400" dirty="0">
              <a:solidFill>
                <a:srgbClr val="1F3863"/>
              </a:solidFill>
              <a:effectLst/>
              <a:latin typeface="Helvetica" pitchFamily="2" charset="0"/>
            </a:endParaRPr>
          </a:p>
        </p:txBody>
      </p:sp>
    </p:spTree>
    <p:extLst>
      <p:ext uri="{BB962C8B-B14F-4D97-AF65-F5344CB8AC3E}">
        <p14:creationId xmlns:p14="http://schemas.microsoft.com/office/powerpoint/2010/main" val="2339290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DEE37-3832-0445-8FF9-C342689681FC}"/>
              </a:ext>
            </a:extLst>
          </p:cNvPr>
          <p:cNvSpPr>
            <a:spLocks noGrp="1"/>
          </p:cNvSpPr>
          <p:nvPr>
            <p:ph type="title"/>
          </p:nvPr>
        </p:nvSpPr>
        <p:spPr>
          <a:xfrm>
            <a:off x="838200" y="365126"/>
            <a:ext cx="10515600" cy="631468"/>
          </a:xfrm>
        </p:spPr>
        <p:txBody>
          <a:bodyPr>
            <a:normAutofit/>
          </a:bodyPr>
          <a:lstStyle/>
          <a:p>
            <a:r>
              <a:rPr lang="nl-BE" dirty="0"/>
              <a:t>Alternatief Chubb (via huidige makelaar)</a:t>
            </a:r>
          </a:p>
        </p:txBody>
      </p:sp>
      <p:graphicFrame>
        <p:nvGraphicFramePr>
          <p:cNvPr id="3" name="Tabel 2">
            <a:extLst>
              <a:ext uri="{FF2B5EF4-FFF2-40B4-BE49-F238E27FC236}">
                <a16:creationId xmlns:a16="http://schemas.microsoft.com/office/drawing/2014/main" id="{CA7CD5A5-B0B3-414D-849F-9FA1C1CCE4A4}"/>
              </a:ext>
            </a:extLst>
          </p:cNvPr>
          <p:cNvGraphicFramePr>
            <a:graphicFrameLocks noGrp="1"/>
          </p:cNvGraphicFramePr>
          <p:nvPr>
            <p:extLst>
              <p:ext uri="{D42A27DB-BD31-4B8C-83A1-F6EECF244321}">
                <p14:modId xmlns:p14="http://schemas.microsoft.com/office/powerpoint/2010/main" val="3293930405"/>
              </p:ext>
            </p:extLst>
          </p:nvPr>
        </p:nvGraphicFramePr>
        <p:xfrm>
          <a:off x="1794510" y="1356188"/>
          <a:ext cx="8582660" cy="2979284"/>
        </p:xfrm>
        <a:graphic>
          <a:graphicData uri="http://schemas.openxmlformats.org/drawingml/2006/table">
            <a:tbl>
              <a:tblPr/>
              <a:tblGrid>
                <a:gridCol w="4191000">
                  <a:extLst>
                    <a:ext uri="{9D8B030D-6E8A-4147-A177-3AD203B41FA5}">
                      <a16:colId xmlns:a16="http://schemas.microsoft.com/office/drawing/2014/main" val="1252732529"/>
                    </a:ext>
                  </a:extLst>
                </a:gridCol>
                <a:gridCol w="1071880">
                  <a:extLst>
                    <a:ext uri="{9D8B030D-6E8A-4147-A177-3AD203B41FA5}">
                      <a16:colId xmlns:a16="http://schemas.microsoft.com/office/drawing/2014/main" val="2787864054"/>
                    </a:ext>
                  </a:extLst>
                </a:gridCol>
                <a:gridCol w="1140460">
                  <a:extLst>
                    <a:ext uri="{9D8B030D-6E8A-4147-A177-3AD203B41FA5}">
                      <a16:colId xmlns:a16="http://schemas.microsoft.com/office/drawing/2014/main" val="1831316344"/>
                    </a:ext>
                  </a:extLst>
                </a:gridCol>
                <a:gridCol w="1013460">
                  <a:extLst>
                    <a:ext uri="{9D8B030D-6E8A-4147-A177-3AD203B41FA5}">
                      <a16:colId xmlns:a16="http://schemas.microsoft.com/office/drawing/2014/main" val="937372586"/>
                    </a:ext>
                  </a:extLst>
                </a:gridCol>
                <a:gridCol w="1165860">
                  <a:extLst>
                    <a:ext uri="{9D8B030D-6E8A-4147-A177-3AD203B41FA5}">
                      <a16:colId xmlns:a16="http://schemas.microsoft.com/office/drawing/2014/main" val="36569635"/>
                    </a:ext>
                  </a:extLst>
                </a:gridCol>
              </a:tblGrid>
              <a:tr h="388484">
                <a:tc>
                  <a:txBody>
                    <a:bodyPr/>
                    <a:lstStyle/>
                    <a:p>
                      <a:pPr algn="ctr"/>
                      <a:r>
                        <a:rPr lang="nl-BE" sz="1000" b="1">
                          <a:effectLst/>
                          <a:latin typeface="Calibri" panose="020F0502020204030204" pitchFamily="34" charset="0"/>
                        </a:rPr>
                        <a:t>Lichamelijke ongevallen/Reisverzekering:</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a:noFill/>
                    </a:lnR>
                    <a:lnT>
                      <a:noFill/>
                    </a:lnT>
                    <a:lnB>
                      <a:noFill/>
                    </a:lnB>
                    <a:solidFill>
                      <a:srgbClr val="CCFFCC"/>
                    </a:solidFill>
                  </a:tcPr>
                </a:tc>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r>
                        <a:rPr lang="nl-BE" sz="1000" dirty="0">
                          <a:solidFill>
                            <a:srgbClr val="000000"/>
                          </a:solidFill>
                          <a:effectLst/>
                          <a:latin typeface="Calibri" panose="020F0502020204030204" pitchFamily="34" charset="0"/>
                        </a:rPr>
                        <a:t> </a:t>
                      </a:r>
                      <a:endParaRPr lang="nl-BE" sz="1100" dirty="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r>
                        <a:rPr lang="nl-BE" sz="1000" dirty="0">
                          <a:solidFill>
                            <a:srgbClr val="000000"/>
                          </a:solidFill>
                          <a:effectLst/>
                          <a:latin typeface="Calibri" panose="020F0502020204030204" pitchFamily="34" charset="0"/>
                        </a:rPr>
                        <a:t> </a:t>
                      </a:r>
                      <a:endParaRPr lang="nl-BE" sz="1100" dirty="0">
                        <a:effectLst/>
                        <a:latin typeface="Calibri" panose="020F0502020204030204" pitchFamily="34" charset="0"/>
                      </a:endParaRPr>
                    </a:p>
                  </a:txBody>
                  <a:tcPr marL="44450" marR="44450" marT="0" marB="0" anchor="b">
                    <a:lnL>
                      <a:noFill/>
                    </a:lnL>
                    <a:lnR>
                      <a:noFill/>
                    </a:lnR>
                    <a:lnT>
                      <a:noFill/>
                    </a:lnT>
                    <a:lnB>
                      <a:noFill/>
                    </a:lnB>
                    <a:solidFill>
                      <a:srgbClr val="CCFFCC"/>
                    </a:solidFill>
                  </a:tcPr>
                </a:tc>
                <a:extLst>
                  <a:ext uri="{0D108BD9-81ED-4DB2-BD59-A6C34878D82A}">
                    <a16:rowId xmlns:a16="http://schemas.microsoft.com/office/drawing/2014/main" val="4185969460"/>
                  </a:ext>
                </a:extLst>
              </a:tr>
              <a:tr h="128320">
                <a:tc>
                  <a:txBody>
                    <a:bodyPr/>
                    <a:lstStyle/>
                    <a:p>
                      <a:r>
                        <a:rPr lang="nl-BE" sz="1000" b="1">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solidFill>
                      <a:srgbClr val="CCFFCC"/>
                    </a:solidFill>
                  </a:tcPr>
                </a:tc>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solidFill>
                      <a:srgbClr val="CCFFCC"/>
                    </a:solidFill>
                  </a:tcPr>
                </a:tc>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solidFill>
                      <a:srgbClr val="CCFFCC"/>
                    </a:solidFill>
                  </a:tcPr>
                </a:tc>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951252699"/>
                  </a:ext>
                </a:extLst>
              </a:tr>
              <a:tr h="128320">
                <a:tc>
                  <a:txBody>
                    <a:bodyPr/>
                    <a:lstStyle/>
                    <a:p>
                      <a:pPr algn="ctr"/>
                      <a:r>
                        <a:rPr lang="nl-BE" sz="1000" b="1">
                          <a:solidFill>
                            <a:srgbClr val="000000"/>
                          </a:solidFill>
                          <a:effectLst/>
                          <a:latin typeface="Calibri" panose="020F0502020204030204" pitchFamily="34" charset="0"/>
                        </a:rPr>
                        <a:t>Special Events (manifestatie/gebeurtenis in België):</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a:r>
                        <a:rPr lang="nl-BE" sz="1000" b="1">
                          <a:solidFill>
                            <a:srgbClr val="000000"/>
                          </a:solidFill>
                          <a:effectLst/>
                          <a:latin typeface="Calibri" panose="020F0502020204030204" pitchFamily="34" charset="0"/>
                        </a:rPr>
                        <a:t>x</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gridSpan="3">
                  <a:txBody>
                    <a:bodyPr/>
                    <a:lstStyle/>
                    <a:p>
                      <a:pPr algn="ctr"/>
                      <a:r>
                        <a:rPr lang="nl-BE" sz="800">
                          <a:solidFill>
                            <a:srgbClr val="000000"/>
                          </a:solidFill>
                          <a:effectLst/>
                          <a:latin typeface="Calibri" panose="020F0502020204030204" pitchFamily="34" charset="0"/>
                        </a:rPr>
                        <a:t>(indien u deze dekking wenst, plaats een X):</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lang="nl-BE"/>
                    </a:p>
                  </a:txBody>
                  <a:tcPr/>
                </a:tc>
                <a:tc hMerge="1">
                  <a:txBody>
                    <a:bodyPr/>
                    <a:lstStyle/>
                    <a:p>
                      <a:endParaRPr lang="nl-BE"/>
                    </a:p>
                  </a:txBody>
                  <a:tcPr/>
                </a:tc>
                <a:extLst>
                  <a:ext uri="{0D108BD9-81ED-4DB2-BD59-A6C34878D82A}">
                    <a16:rowId xmlns:a16="http://schemas.microsoft.com/office/drawing/2014/main" val="3552447186"/>
                  </a:ext>
                </a:extLst>
              </a:tr>
              <a:tr h="128320">
                <a:tc>
                  <a:txBody>
                    <a:bodyPr/>
                    <a:lstStyle/>
                    <a:p>
                      <a:r>
                        <a:rPr lang="nl-BE" sz="1000">
                          <a:solidFill>
                            <a:srgbClr val="000000"/>
                          </a:solidFill>
                          <a:effectLst/>
                          <a:latin typeface="Calibri" panose="020F0502020204030204" pitchFamily="34" charset="0"/>
                        </a:rPr>
                        <a:t>Aard van de manifestatie/gebeurtenis:</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CFFCC"/>
                    </a:solidFill>
                  </a:tcPr>
                </a:tc>
                <a:tc gridSpan="4">
                  <a:txBody>
                    <a:bodyPr/>
                    <a:lstStyle/>
                    <a:p>
                      <a:pPr algn="ctr"/>
                      <a:r>
                        <a:rPr lang="nl-BE" sz="9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hMerge="1">
                  <a:txBody>
                    <a:bodyPr/>
                    <a:lstStyle/>
                    <a:p>
                      <a:endParaRPr lang="nl-BE"/>
                    </a:p>
                  </a:txBody>
                  <a:tcPr/>
                </a:tc>
                <a:tc hMerge="1">
                  <a:txBody>
                    <a:bodyPr/>
                    <a:lstStyle/>
                    <a:p>
                      <a:endParaRPr lang="nl-BE"/>
                    </a:p>
                  </a:txBody>
                  <a:tcPr/>
                </a:tc>
                <a:tc hMerge="1">
                  <a:txBody>
                    <a:bodyPr/>
                    <a:lstStyle/>
                    <a:p>
                      <a:endParaRPr lang="nl-BE"/>
                    </a:p>
                  </a:txBody>
                  <a:tcPr/>
                </a:tc>
                <a:extLst>
                  <a:ext uri="{0D108BD9-81ED-4DB2-BD59-A6C34878D82A}">
                    <a16:rowId xmlns:a16="http://schemas.microsoft.com/office/drawing/2014/main" val="3112591803"/>
                  </a:ext>
                </a:extLst>
              </a:tr>
              <a:tr h="129801">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a:noFill/>
                    </a:lnR>
                    <a:lnT>
                      <a:noFill/>
                    </a:lnT>
                    <a:lnB>
                      <a:noFill/>
                    </a:lnB>
                    <a:solidFill>
                      <a:srgbClr val="CCFFCC"/>
                    </a:solidFill>
                  </a:tcPr>
                </a:tc>
                <a:tc>
                  <a:txBody>
                    <a:bodyPr/>
                    <a:lstStyle/>
                    <a:p>
                      <a:pPr algn="ctr"/>
                      <a:r>
                        <a:rPr lang="nl-BE" sz="1000">
                          <a:solidFill>
                            <a:srgbClr val="000000"/>
                          </a:solidFill>
                          <a:effectLst/>
                          <a:latin typeface="Calibri" panose="020F0502020204030204" pitchFamily="34" charset="0"/>
                        </a:rPr>
                        <a:t>formule 1</a:t>
                      </a:r>
                      <a:endParaRPr lang="nl-BE" sz="1100">
                        <a:effectLst/>
                        <a:latin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solidFill>
                      <a:srgbClr val="CCFFCC"/>
                    </a:solidFill>
                  </a:tcPr>
                </a:tc>
                <a:tc>
                  <a:txBody>
                    <a:bodyPr/>
                    <a:lstStyle/>
                    <a:p>
                      <a:pPr algn="ctr"/>
                      <a:r>
                        <a:rPr lang="nl-BE" sz="1000">
                          <a:solidFill>
                            <a:srgbClr val="000000"/>
                          </a:solidFill>
                          <a:effectLst/>
                          <a:latin typeface="Calibri" panose="020F0502020204030204" pitchFamily="34" charset="0"/>
                        </a:rPr>
                        <a:t>formule 2</a:t>
                      </a:r>
                      <a:endParaRPr lang="nl-BE" sz="1100">
                        <a:effectLst/>
                        <a:latin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solidFill>
                      <a:srgbClr val="CCFFCC"/>
                    </a:solidFill>
                  </a:tcPr>
                </a:tc>
                <a:tc>
                  <a:txBody>
                    <a:bodyPr/>
                    <a:lstStyle/>
                    <a:p>
                      <a:pPr algn="ctr"/>
                      <a:r>
                        <a:rPr lang="nl-BE" sz="1000">
                          <a:solidFill>
                            <a:srgbClr val="000000"/>
                          </a:solidFill>
                          <a:effectLst/>
                          <a:latin typeface="Calibri" panose="020F0502020204030204" pitchFamily="34" charset="0"/>
                        </a:rPr>
                        <a:t>formule 3</a:t>
                      </a:r>
                      <a:endParaRPr lang="nl-BE" sz="1100">
                        <a:effectLst/>
                        <a:latin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solidFill>
                      <a:srgbClr val="CCFFCC"/>
                    </a:solidFill>
                  </a:tcPr>
                </a:tc>
                <a:tc>
                  <a:txBody>
                    <a:bodyPr/>
                    <a:lstStyle/>
                    <a:p>
                      <a:pPr algn="ctr"/>
                      <a:r>
                        <a:rPr lang="nl-BE" sz="1000">
                          <a:solidFill>
                            <a:srgbClr val="000000"/>
                          </a:solidFill>
                          <a:effectLst/>
                          <a:latin typeface="Calibri" panose="020F0502020204030204" pitchFamily="34" charset="0"/>
                        </a:rPr>
                        <a:t>formule 4</a:t>
                      </a:r>
                      <a:endParaRPr lang="nl-BE" sz="1100">
                        <a:effectLst/>
                        <a:latin typeface="Calibri" panose="020F0502020204030204" pitchFamily="34" charset="0"/>
                      </a:endParaRPr>
                    </a:p>
                  </a:txBody>
                  <a:tcPr marL="44450" marR="4445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CFFCC"/>
                    </a:solidFill>
                  </a:tcPr>
                </a:tc>
                <a:extLst>
                  <a:ext uri="{0D108BD9-81ED-4DB2-BD59-A6C34878D82A}">
                    <a16:rowId xmlns:a16="http://schemas.microsoft.com/office/drawing/2014/main" val="4030126068"/>
                  </a:ext>
                </a:extLst>
              </a:tr>
              <a:tr h="129801">
                <a:tc>
                  <a:txBody>
                    <a:bodyPr/>
                    <a:lstStyle/>
                    <a:p>
                      <a:r>
                        <a:rPr lang="nl-BE" sz="1000">
                          <a:solidFill>
                            <a:srgbClr val="000000"/>
                          </a:solidFill>
                          <a:effectLst/>
                          <a:latin typeface="Calibri" panose="020F0502020204030204" pitchFamily="34" charset="0"/>
                        </a:rPr>
                        <a:t>Overlijden:</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a:noFill/>
                    </a:lnR>
                    <a:lnT>
                      <a:noFill/>
                    </a:lnT>
                    <a:lnB>
                      <a:noFill/>
                    </a:lnB>
                    <a:solidFill>
                      <a:srgbClr val="CCFFCC"/>
                    </a:solidFill>
                  </a:tcPr>
                </a:tc>
                <a:tc>
                  <a:txBody>
                    <a:bodyPr/>
                    <a:lstStyle/>
                    <a:p>
                      <a:pPr algn="ctr"/>
                      <a:r>
                        <a:rPr lang="nl-BE" sz="1000">
                          <a:solidFill>
                            <a:srgbClr val="000000"/>
                          </a:solidFill>
                          <a:effectLst/>
                          <a:latin typeface="Calibri" panose="020F0502020204030204" pitchFamily="34" charset="0"/>
                        </a:rPr>
                        <a:t>8.000</a:t>
                      </a:r>
                      <a:endParaRPr lang="nl-BE" sz="110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pPr algn="ctr"/>
                      <a:r>
                        <a:rPr lang="nl-BE" sz="1000">
                          <a:solidFill>
                            <a:srgbClr val="000000"/>
                          </a:solidFill>
                          <a:effectLst/>
                          <a:latin typeface="Calibri" panose="020F0502020204030204" pitchFamily="34" charset="0"/>
                        </a:rPr>
                        <a:t>25.000</a:t>
                      </a:r>
                      <a:endParaRPr lang="nl-BE" sz="110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pPr algn="ctr"/>
                      <a:r>
                        <a:rPr lang="nl-BE" sz="1000">
                          <a:solidFill>
                            <a:srgbClr val="000000"/>
                          </a:solidFill>
                          <a:effectLst/>
                          <a:latin typeface="Calibri" panose="020F0502020204030204" pitchFamily="34" charset="0"/>
                        </a:rPr>
                        <a:t>67.000</a:t>
                      </a:r>
                      <a:endParaRPr lang="nl-BE" sz="110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pPr algn="ctr"/>
                      <a:r>
                        <a:rPr lang="nl-BE" sz="1000">
                          <a:solidFill>
                            <a:srgbClr val="000000"/>
                          </a:solidFill>
                          <a:effectLst/>
                          <a:latin typeface="Calibri" panose="020F0502020204030204" pitchFamily="34" charset="0"/>
                        </a:rPr>
                        <a:t>150.000</a:t>
                      </a:r>
                      <a:endParaRPr lang="nl-BE" sz="1100">
                        <a:effectLst/>
                        <a:latin typeface="Calibri" panose="020F0502020204030204" pitchFamily="34" charset="0"/>
                      </a:endParaRPr>
                    </a:p>
                  </a:txBody>
                  <a:tcPr marL="44450" marR="44450" marT="0" marB="0" anchor="b">
                    <a:lnL>
                      <a:noFill/>
                    </a:lnL>
                    <a:lnR w="12700" cap="flat" cmpd="sng" algn="ctr">
                      <a:solidFill>
                        <a:srgbClr val="000000"/>
                      </a:solidFill>
                      <a:prstDash val="solid"/>
                      <a:round/>
                      <a:headEnd type="none" w="med" len="med"/>
                      <a:tailEnd type="none" w="med" len="med"/>
                    </a:lnR>
                    <a:lnT>
                      <a:noFill/>
                    </a:lnT>
                    <a:lnB>
                      <a:noFill/>
                    </a:lnB>
                    <a:solidFill>
                      <a:srgbClr val="CCFFCC"/>
                    </a:solidFill>
                  </a:tcPr>
                </a:tc>
                <a:extLst>
                  <a:ext uri="{0D108BD9-81ED-4DB2-BD59-A6C34878D82A}">
                    <a16:rowId xmlns:a16="http://schemas.microsoft.com/office/drawing/2014/main" val="784310215"/>
                  </a:ext>
                </a:extLst>
              </a:tr>
              <a:tr h="129801">
                <a:tc>
                  <a:txBody>
                    <a:bodyPr/>
                    <a:lstStyle/>
                    <a:p>
                      <a:r>
                        <a:rPr lang="nl-BE" sz="1000">
                          <a:solidFill>
                            <a:srgbClr val="000000"/>
                          </a:solidFill>
                          <a:effectLst/>
                          <a:latin typeface="Calibri" panose="020F0502020204030204" pitchFamily="34" charset="0"/>
                        </a:rPr>
                        <a:t>Blijvende invaliditeit:</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a:noFill/>
                    </a:lnR>
                    <a:lnT>
                      <a:noFill/>
                    </a:lnT>
                    <a:lnB>
                      <a:noFill/>
                    </a:lnB>
                    <a:solidFill>
                      <a:srgbClr val="CCFFCC"/>
                    </a:solidFill>
                  </a:tcPr>
                </a:tc>
                <a:tc>
                  <a:txBody>
                    <a:bodyPr/>
                    <a:lstStyle/>
                    <a:p>
                      <a:pPr algn="ctr"/>
                      <a:r>
                        <a:rPr lang="nl-BE" sz="1000">
                          <a:solidFill>
                            <a:srgbClr val="000000"/>
                          </a:solidFill>
                          <a:effectLst/>
                          <a:latin typeface="Calibri" panose="020F0502020204030204" pitchFamily="34" charset="0"/>
                        </a:rPr>
                        <a:t>16.000</a:t>
                      </a:r>
                      <a:endParaRPr lang="nl-BE" sz="110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pPr algn="ctr"/>
                      <a:r>
                        <a:rPr lang="nl-BE" sz="1000">
                          <a:solidFill>
                            <a:srgbClr val="000000"/>
                          </a:solidFill>
                          <a:effectLst/>
                          <a:latin typeface="Calibri" panose="020F0502020204030204" pitchFamily="34" charset="0"/>
                        </a:rPr>
                        <a:t>37.500</a:t>
                      </a:r>
                      <a:endParaRPr lang="nl-BE" sz="110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pPr algn="ctr"/>
                      <a:r>
                        <a:rPr lang="nl-BE" sz="1000">
                          <a:solidFill>
                            <a:srgbClr val="000000"/>
                          </a:solidFill>
                          <a:effectLst/>
                          <a:latin typeface="Calibri" panose="020F0502020204030204" pitchFamily="34" charset="0"/>
                        </a:rPr>
                        <a:t>100.000</a:t>
                      </a:r>
                      <a:endParaRPr lang="nl-BE" sz="110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pPr algn="ctr"/>
                      <a:r>
                        <a:rPr lang="nl-BE" sz="1000">
                          <a:solidFill>
                            <a:srgbClr val="000000"/>
                          </a:solidFill>
                          <a:effectLst/>
                          <a:latin typeface="Calibri" panose="020F0502020204030204" pitchFamily="34" charset="0"/>
                        </a:rPr>
                        <a:t>225.000</a:t>
                      </a:r>
                      <a:endParaRPr lang="nl-BE" sz="1100">
                        <a:effectLst/>
                        <a:latin typeface="Calibri" panose="020F0502020204030204" pitchFamily="34" charset="0"/>
                      </a:endParaRPr>
                    </a:p>
                  </a:txBody>
                  <a:tcPr marL="44450" marR="44450" marT="0" marB="0" anchor="b">
                    <a:lnL>
                      <a:noFill/>
                    </a:lnL>
                    <a:lnR w="12700" cap="flat" cmpd="sng" algn="ctr">
                      <a:solidFill>
                        <a:srgbClr val="000000"/>
                      </a:solidFill>
                      <a:prstDash val="solid"/>
                      <a:round/>
                      <a:headEnd type="none" w="med" len="med"/>
                      <a:tailEnd type="none" w="med" len="med"/>
                    </a:lnR>
                    <a:lnT>
                      <a:noFill/>
                    </a:lnT>
                    <a:lnB>
                      <a:noFill/>
                    </a:lnB>
                    <a:solidFill>
                      <a:srgbClr val="CCFFCC"/>
                    </a:solidFill>
                  </a:tcPr>
                </a:tc>
                <a:extLst>
                  <a:ext uri="{0D108BD9-81ED-4DB2-BD59-A6C34878D82A}">
                    <a16:rowId xmlns:a16="http://schemas.microsoft.com/office/drawing/2014/main" val="3859035004"/>
                  </a:ext>
                </a:extLst>
              </a:tr>
              <a:tr h="129801">
                <a:tc>
                  <a:txBody>
                    <a:bodyPr/>
                    <a:lstStyle/>
                    <a:p>
                      <a:r>
                        <a:rPr lang="nl-BE" sz="1000">
                          <a:solidFill>
                            <a:srgbClr val="000000"/>
                          </a:solidFill>
                          <a:effectLst/>
                          <a:latin typeface="Calibri" panose="020F0502020204030204" pitchFamily="34" charset="0"/>
                        </a:rPr>
                        <a:t>Behandelingskosten na ongeval:</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a:noFill/>
                    </a:lnR>
                    <a:lnT>
                      <a:noFill/>
                    </a:lnT>
                    <a:lnB>
                      <a:noFill/>
                    </a:lnB>
                    <a:solidFill>
                      <a:srgbClr val="CCFFCC"/>
                    </a:solidFill>
                  </a:tcPr>
                </a:tc>
                <a:tc>
                  <a:txBody>
                    <a:bodyPr/>
                    <a:lstStyle/>
                    <a:p>
                      <a:pPr algn="ctr"/>
                      <a:r>
                        <a:rPr lang="nl-BE" sz="1000">
                          <a:solidFill>
                            <a:srgbClr val="000000"/>
                          </a:solidFill>
                          <a:effectLst/>
                          <a:latin typeface="Calibri" panose="020F0502020204030204" pitchFamily="34" charset="0"/>
                        </a:rPr>
                        <a:t>1.250</a:t>
                      </a:r>
                      <a:endParaRPr lang="nl-BE" sz="110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pPr algn="ctr"/>
                      <a:r>
                        <a:rPr lang="nl-BE" sz="1000">
                          <a:solidFill>
                            <a:srgbClr val="000000"/>
                          </a:solidFill>
                          <a:effectLst/>
                          <a:latin typeface="Calibri" panose="020F0502020204030204" pitchFamily="34" charset="0"/>
                        </a:rPr>
                        <a:t>2.500</a:t>
                      </a:r>
                      <a:endParaRPr lang="nl-BE" sz="110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pPr algn="ctr"/>
                      <a:r>
                        <a:rPr lang="nl-BE" sz="1000">
                          <a:solidFill>
                            <a:srgbClr val="000000"/>
                          </a:solidFill>
                          <a:effectLst/>
                          <a:latin typeface="Calibri" panose="020F0502020204030204" pitchFamily="34" charset="0"/>
                        </a:rPr>
                        <a:t>5.000</a:t>
                      </a:r>
                      <a:endParaRPr lang="nl-BE" sz="110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pPr algn="ctr"/>
                      <a:r>
                        <a:rPr lang="nl-BE" sz="1000">
                          <a:solidFill>
                            <a:srgbClr val="000000"/>
                          </a:solidFill>
                          <a:effectLst/>
                          <a:latin typeface="Calibri" panose="020F0502020204030204" pitchFamily="34" charset="0"/>
                        </a:rPr>
                        <a:t>7.500</a:t>
                      </a:r>
                      <a:endParaRPr lang="nl-BE" sz="1100">
                        <a:effectLst/>
                        <a:latin typeface="Calibri" panose="020F0502020204030204" pitchFamily="34" charset="0"/>
                      </a:endParaRPr>
                    </a:p>
                  </a:txBody>
                  <a:tcPr marL="44450" marR="44450" marT="0" marB="0" anchor="b">
                    <a:lnL>
                      <a:noFill/>
                    </a:lnL>
                    <a:lnR w="12700" cap="flat" cmpd="sng" algn="ctr">
                      <a:solidFill>
                        <a:srgbClr val="000000"/>
                      </a:solidFill>
                      <a:prstDash val="solid"/>
                      <a:round/>
                      <a:headEnd type="none" w="med" len="med"/>
                      <a:tailEnd type="none" w="med" len="med"/>
                    </a:lnR>
                    <a:lnT>
                      <a:noFill/>
                    </a:lnT>
                    <a:lnB>
                      <a:noFill/>
                    </a:lnB>
                    <a:solidFill>
                      <a:srgbClr val="CCFFCC"/>
                    </a:solidFill>
                  </a:tcPr>
                </a:tc>
                <a:extLst>
                  <a:ext uri="{0D108BD9-81ED-4DB2-BD59-A6C34878D82A}">
                    <a16:rowId xmlns:a16="http://schemas.microsoft.com/office/drawing/2014/main" val="2354492284"/>
                  </a:ext>
                </a:extLst>
              </a:tr>
              <a:tr h="128320">
                <a:tc>
                  <a:txBody>
                    <a:bodyPr/>
                    <a:lstStyle/>
                    <a:p>
                      <a:r>
                        <a:rPr lang="nl-BE" sz="1000">
                          <a:solidFill>
                            <a:srgbClr val="000000"/>
                          </a:solidFill>
                          <a:effectLst/>
                          <a:latin typeface="Calibri" panose="020F0502020204030204" pitchFamily="34" charset="0"/>
                        </a:rPr>
                        <a:t>Premie per dag en per persoon (EUR - taksen niet inbegrepen):</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a:noFill/>
                    </a:lnR>
                    <a:lnT>
                      <a:noFill/>
                    </a:lnT>
                    <a:lnB>
                      <a:noFill/>
                    </a:lnB>
                    <a:solidFill>
                      <a:srgbClr val="CCFFCC"/>
                    </a:solidFill>
                  </a:tcPr>
                </a:tc>
                <a:tc>
                  <a:txBody>
                    <a:bodyPr/>
                    <a:lstStyle/>
                    <a:p>
                      <a:pPr algn="ctr"/>
                      <a:r>
                        <a:rPr lang="nl-BE" sz="1000" b="1">
                          <a:solidFill>
                            <a:srgbClr val="008000"/>
                          </a:solidFill>
                          <a:effectLst/>
                          <a:latin typeface="Calibri" panose="020F0502020204030204" pitchFamily="34" charset="0"/>
                        </a:rPr>
                        <a:t>0,40</a:t>
                      </a:r>
                      <a:endParaRPr lang="nl-BE" sz="1100">
                        <a:effectLst/>
                        <a:latin typeface="Calibri" panose="020F0502020204030204" pitchFamily="34" charset="0"/>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solidFill>
                      <a:srgbClr val="CCFFCC"/>
                    </a:solidFill>
                  </a:tcPr>
                </a:tc>
                <a:tc>
                  <a:txBody>
                    <a:bodyPr/>
                    <a:lstStyle/>
                    <a:p>
                      <a:pPr algn="ctr"/>
                      <a:r>
                        <a:rPr lang="nl-BE" sz="1000" b="1">
                          <a:solidFill>
                            <a:srgbClr val="008000"/>
                          </a:solidFill>
                          <a:effectLst/>
                          <a:latin typeface="Calibri" panose="020F0502020204030204" pitchFamily="34" charset="0"/>
                        </a:rPr>
                        <a:t>0,88</a:t>
                      </a:r>
                      <a:endParaRPr lang="nl-BE" sz="1100">
                        <a:effectLst/>
                        <a:latin typeface="Calibri" panose="020F0502020204030204" pitchFamily="34" charset="0"/>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solidFill>
                      <a:srgbClr val="CCFFCC"/>
                    </a:solidFill>
                  </a:tcPr>
                </a:tc>
                <a:tc>
                  <a:txBody>
                    <a:bodyPr/>
                    <a:lstStyle/>
                    <a:p>
                      <a:pPr algn="ctr"/>
                      <a:r>
                        <a:rPr lang="nl-BE" sz="1000" b="1">
                          <a:solidFill>
                            <a:srgbClr val="008000"/>
                          </a:solidFill>
                          <a:effectLst/>
                          <a:latin typeface="Calibri" panose="020F0502020204030204" pitchFamily="34" charset="0"/>
                        </a:rPr>
                        <a:t>1,92</a:t>
                      </a:r>
                      <a:endParaRPr lang="nl-BE" sz="1100">
                        <a:effectLst/>
                        <a:latin typeface="Calibri" panose="020F0502020204030204" pitchFamily="34" charset="0"/>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solidFill>
                      <a:srgbClr val="CCFFCC"/>
                    </a:solidFill>
                  </a:tcPr>
                </a:tc>
                <a:tc>
                  <a:txBody>
                    <a:bodyPr/>
                    <a:lstStyle/>
                    <a:p>
                      <a:pPr algn="ctr"/>
                      <a:r>
                        <a:rPr lang="nl-BE" sz="1000" b="1">
                          <a:solidFill>
                            <a:srgbClr val="008000"/>
                          </a:solidFill>
                          <a:effectLst/>
                          <a:latin typeface="Calibri" panose="020F0502020204030204" pitchFamily="34" charset="0"/>
                        </a:rPr>
                        <a:t>3,75</a:t>
                      </a:r>
                      <a:endParaRPr lang="nl-BE" sz="1100">
                        <a:effectLst/>
                        <a:latin typeface="Calibri" panose="020F0502020204030204" pitchFamily="34" charset="0"/>
                      </a:endParaRPr>
                    </a:p>
                  </a:txBody>
                  <a:tcPr marL="44450" marR="4445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3543856751"/>
                  </a:ext>
                </a:extLst>
              </a:tr>
              <a:tr h="128320">
                <a:tc>
                  <a:txBody>
                    <a:bodyPr/>
                    <a:lstStyle/>
                    <a:p>
                      <a:r>
                        <a:rPr lang="nl-BE" sz="1000">
                          <a:solidFill>
                            <a:srgbClr val="000000"/>
                          </a:solidFill>
                          <a:effectLst/>
                          <a:latin typeface="Calibri" panose="020F0502020204030204" pitchFamily="34" charset="0"/>
                        </a:rPr>
                        <a:t>Aantal dagen per formule:</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FFCC"/>
                    </a:solidFill>
                  </a:tcPr>
                </a:tc>
                <a:tc>
                  <a:txBody>
                    <a:bodyPr/>
                    <a:lstStyle/>
                    <a:p>
                      <a:pPr algn="ctr"/>
                      <a:r>
                        <a:rPr lang="nl-BE" sz="1000" b="1">
                          <a:solidFill>
                            <a:srgbClr val="000000"/>
                          </a:solidFill>
                          <a:effectLst/>
                          <a:latin typeface="Calibri" panose="020F0502020204030204" pitchFamily="34" charset="0"/>
                        </a:rPr>
                        <a:t>1</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a:r>
                        <a:rPr lang="nl-BE" sz="1000" b="1">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a:r>
                        <a:rPr lang="nl-BE" sz="1000" b="1">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a:r>
                        <a:rPr lang="nl-BE" sz="1000" b="1">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extLst>
                  <a:ext uri="{0D108BD9-81ED-4DB2-BD59-A6C34878D82A}">
                    <a16:rowId xmlns:a16="http://schemas.microsoft.com/office/drawing/2014/main" val="2248306099"/>
                  </a:ext>
                </a:extLst>
              </a:tr>
              <a:tr h="128320">
                <a:tc>
                  <a:txBody>
                    <a:bodyPr/>
                    <a:lstStyle/>
                    <a:p>
                      <a:r>
                        <a:rPr lang="nl-BE" sz="1000">
                          <a:solidFill>
                            <a:srgbClr val="000000"/>
                          </a:solidFill>
                          <a:effectLst/>
                          <a:latin typeface="Calibri" panose="020F0502020204030204" pitchFamily="34" charset="0"/>
                        </a:rPr>
                        <a:t>Aantal personen per formule:</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FFCC"/>
                    </a:solidFill>
                  </a:tcPr>
                </a:tc>
                <a:tc>
                  <a:txBody>
                    <a:bodyPr/>
                    <a:lstStyle/>
                    <a:p>
                      <a:pPr algn="ctr"/>
                      <a:r>
                        <a:rPr lang="nl-BE" sz="1000" b="1">
                          <a:solidFill>
                            <a:srgbClr val="000000"/>
                          </a:solidFill>
                          <a:effectLst/>
                          <a:latin typeface="Calibri" panose="020F0502020204030204" pitchFamily="34" charset="0"/>
                        </a:rPr>
                        <a:t>300</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a:r>
                        <a:rPr lang="nl-BE" sz="1000" b="1">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a:r>
                        <a:rPr lang="nl-BE" sz="1000" b="1">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a:r>
                        <a:rPr lang="nl-BE" sz="1000" b="1">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extLst>
                  <a:ext uri="{0D108BD9-81ED-4DB2-BD59-A6C34878D82A}">
                    <a16:rowId xmlns:a16="http://schemas.microsoft.com/office/drawing/2014/main" val="65501743"/>
                  </a:ext>
                </a:extLst>
              </a:tr>
              <a:tr h="128320">
                <a:tc>
                  <a:txBody>
                    <a:bodyPr/>
                    <a:lstStyle/>
                    <a:p>
                      <a:r>
                        <a:rPr lang="nl-BE" sz="1000" b="1">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CFFCC"/>
                    </a:solidFill>
                  </a:tcPr>
                </a:tc>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solidFill>
                      <a:srgbClr val="CCFFCC"/>
                    </a:solidFill>
                  </a:tcPr>
                </a:tc>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solidFill>
                      <a:srgbClr val="CCFFCC"/>
                    </a:solidFill>
                  </a:tcPr>
                </a:tc>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CFFCC"/>
                    </a:solidFill>
                  </a:tcPr>
                </a:tc>
                <a:extLst>
                  <a:ext uri="{0D108BD9-81ED-4DB2-BD59-A6C34878D82A}">
                    <a16:rowId xmlns:a16="http://schemas.microsoft.com/office/drawing/2014/main" val="3773911234"/>
                  </a:ext>
                </a:extLst>
              </a:tr>
              <a:tr h="128320">
                <a:tc gridSpan="2">
                  <a:txBody>
                    <a:bodyPr/>
                    <a:lstStyle/>
                    <a:p>
                      <a:pPr algn="ctr"/>
                      <a:r>
                        <a:rPr lang="nl-BE" sz="1000" b="1">
                          <a:solidFill>
                            <a:srgbClr val="000000"/>
                          </a:solidFill>
                          <a:effectLst/>
                          <a:latin typeface="Calibri" panose="020F0502020204030204" pitchFamily="34" charset="0"/>
                        </a:rPr>
                        <a:t>Additionele dekking: tijdelijke ongeschiktheid na ongeval:</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nl-BE"/>
                    </a:p>
                  </a:txBody>
                  <a:tcPr/>
                </a:tc>
                <a:tc>
                  <a:txBody>
                    <a:bodyPr/>
                    <a:lstStyle/>
                    <a:p>
                      <a:pPr algn="ctr"/>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a:noFill/>
                    </a:lnR>
                    <a:lnT>
                      <a:noFill/>
                    </a:lnT>
                    <a:lnB>
                      <a:noFill/>
                    </a:lnB>
                    <a:solidFill>
                      <a:srgbClr val="CCFFCC"/>
                    </a:solidFill>
                  </a:tcPr>
                </a:tc>
                <a:tc>
                  <a:txBody>
                    <a:bodyPr/>
                    <a:lstStyle/>
                    <a:p>
                      <a:pPr algn="ctr"/>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pPr algn="ctr"/>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w="12700" cap="flat" cmpd="sng" algn="ctr">
                      <a:solidFill>
                        <a:srgbClr val="000000"/>
                      </a:solidFill>
                      <a:prstDash val="solid"/>
                      <a:round/>
                      <a:headEnd type="none" w="med" len="med"/>
                      <a:tailEnd type="none" w="med" len="med"/>
                    </a:lnR>
                    <a:lnT>
                      <a:noFill/>
                    </a:lnT>
                    <a:lnB>
                      <a:noFill/>
                    </a:lnB>
                    <a:solidFill>
                      <a:srgbClr val="CCFFCC"/>
                    </a:solidFill>
                  </a:tcPr>
                </a:tc>
                <a:extLst>
                  <a:ext uri="{0D108BD9-81ED-4DB2-BD59-A6C34878D82A}">
                    <a16:rowId xmlns:a16="http://schemas.microsoft.com/office/drawing/2014/main" val="71243382"/>
                  </a:ext>
                </a:extLst>
              </a:tr>
              <a:tr h="129801">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CFFCC"/>
                    </a:solidFill>
                  </a:tcPr>
                </a:tc>
                <a:tc>
                  <a:txBody>
                    <a:bodyPr/>
                    <a:lstStyle/>
                    <a:p>
                      <a:pPr algn="ctr"/>
                      <a:r>
                        <a:rPr lang="nl-BE" sz="1000">
                          <a:solidFill>
                            <a:srgbClr val="000000"/>
                          </a:solidFill>
                          <a:effectLst/>
                          <a:latin typeface="Calibri" panose="020F0502020204030204" pitchFamily="34" charset="0"/>
                        </a:rPr>
                        <a:t>a1</a:t>
                      </a:r>
                      <a:endParaRPr lang="nl-BE" sz="1100">
                        <a:effectLst/>
                        <a:latin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solidFill>
                      <a:srgbClr val="CCFFCC"/>
                    </a:solidFill>
                  </a:tcPr>
                </a:tc>
                <a:tc>
                  <a:txBody>
                    <a:bodyPr/>
                    <a:lstStyle/>
                    <a:p>
                      <a:pPr algn="ctr"/>
                      <a:r>
                        <a:rPr lang="nl-BE" sz="1000">
                          <a:solidFill>
                            <a:srgbClr val="000000"/>
                          </a:solidFill>
                          <a:effectLst/>
                          <a:latin typeface="Calibri" panose="020F0502020204030204" pitchFamily="34" charset="0"/>
                        </a:rPr>
                        <a:t>a2</a:t>
                      </a:r>
                      <a:endParaRPr lang="nl-BE" sz="110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pPr algn="ctr"/>
                      <a:r>
                        <a:rPr lang="nl-BE" sz="1000">
                          <a:solidFill>
                            <a:srgbClr val="000000"/>
                          </a:solidFill>
                          <a:effectLst/>
                          <a:latin typeface="Calibri" panose="020F0502020204030204" pitchFamily="34" charset="0"/>
                        </a:rPr>
                        <a:t>a3</a:t>
                      </a:r>
                      <a:endParaRPr lang="nl-BE" sz="110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pPr algn="ctr"/>
                      <a:r>
                        <a:rPr lang="nl-BE" sz="1000">
                          <a:solidFill>
                            <a:srgbClr val="000000"/>
                          </a:solidFill>
                          <a:effectLst/>
                          <a:latin typeface="Calibri" panose="020F0502020204030204" pitchFamily="34" charset="0"/>
                        </a:rPr>
                        <a:t>a4</a:t>
                      </a:r>
                      <a:endParaRPr lang="nl-BE" sz="1100">
                        <a:effectLst/>
                        <a:latin typeface="Calibri" panose="020F0502020204030204" pitchFamily="34" charset="0"/>
                      </a:endParaRPr>
                    </a:p>
                  </a:txBody>
                  <a:tcPr marL="44450" marR="44450" marT="0" marB="0" anchor="b">
                    <a:lnL>
                      <a:noFill/>
                    </a:lnL>
                    <a:lnR w="12700" cap="flat" cmpd="sng" algn="ctr">
                      <a:solidFill>
                        <a:srgbClr val="000000"/>
                      </a:solidFill>
                      <a:prstDash val="solid"/>
                      <a:round/>
                      <a:headEnd type="none" w="med" len="med"/>
                      <a:tailEnd type="none" w="med" len="med"/>
                    </a:lnR>
                    <a:lnT>
                      <a:noFill/>
                    </a:lnT>
                    <a:lnB>
                      <a:noFill/>
                    </a:lnB>
                    <a:solidFill>
                      <a:srgbClr val="CCFFCC"/>
                    </a:solidFill>
                  </a:tcPr>
                </a:tc>
                <a:extLst>
                  <a:ext uri="{0D108BD9-81ED-4DB2-BD59-A6C34878D82A}">
                    <a16:rowId xmlns:a16="http://schemas.microsoft.com/office/drawing/2014/main" val="557735222"/>
                  </a:ext>
                </a:extLst>
              </a:tr>
              <a:tr h="129801">
                <a:tc>
                  <a:txBody>
                    <a:bodyPr/>
                    <a:lstStyle/>
                    <a:p>
                      <a:r>
                        <a:rPr lang="nl-BE" sz="1000">
                          <a:solidFill>
                            <a:srgbClr val="000000"/>
                          </a:solidFill>
                          <a:effectLst/>
                          <a:latin typeface="Calibri" panose="020F0502020204030204" pitchFamily="34" charset="0"/>
                        </a:rPr>
                        <a:t>Dagvergoeding:</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a:noFill/>
                    </a:lnR>
                    <a:lnT>
                      <a:noFill/>
                    </a:lnT>
                    <a:lnB>
                      <a:noFill/>
                    </a:lnB>
                    <a:solidFill>
                      <a:srgbClr val="CCFFCC"/>
                    </a:solidFill>
                  </a:tcPr>
                </a:tc>
                <a:tc>
                  <a:txBody>
                    <a:bodyPr/>
                    <a:lstStyle/>
                    <a:p>
                      <a:pPr algn="ctr"/>
                      <a:r>
                        <a:rPr lang="nl-BE" sz="1000">
                          <a:solidFill>
                            <a:srgbClr val="000000"/>
                          </a:solidFill>
                          <a:effectLst/>
                          <a:latin typeface="Calibri" panose="020F0502020204030204" pitchFamily="34" charset="0"/>
                        </a:rPr>
                        <a:t>25</a:t>
                      </a:r>
                      <a:endParaRPr lang="nl-BE" sz="110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pPr algn="ctr"/>
                      <a:r>
                        <a:rPr lang="nl-BE" sz="1000">
                          <a:solidFill>
                            <a:srgbClr val="000000"/>
                          </a:solidFill>
                          <a:effectLst/>
                          <a:latin typeface="Calibri" panose="020F0502020204030204" pitchFamily="34" charset="0"/>
                        </a:rPr>
                        <a:t>50</a:t>
                      </a:r>
                      <a:endParaRPr lang="nl-BE" sz="110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pPr algn="ctr"/>
                      <a:r>
                        <a:rPr lang="nl-BE" sz="1000">
                          <a:solidFill>
                            <a:srgbClr val="000000"/>
                          </a:solidFill>
                          <a:effectLst/>
                          <a:latin typeface="Calibri" panose="020F0502020204030204" pitchFamily="34" charset="0"/>
                        </a:rPr>
                        <a:t>100</a:t>
                      </a:r>
                      <a:endParaRPr lang="nl-BE" sz="110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pPr algn="ctr"/>
                      <a:r>
                        <a:rPr lang="nl-BE" sz="1000">
                          <a:solidFill>
                            <a:srgbClr val="000000"/>
                          </a:solidFill>
                          <a:effectLst/>
                          <a:latin typeface="Calibri" panose="020F0502020204030204" pitchFamily="34" charset="0"/>
                        </a:rPr>
                        <a:t>150</a:t>
                      </a:r>
                      <a:endParaRPr lang="nl-BE" sz="1100">
                        <a:effectLst/>
                        <a:latin typeface="Calibri" panose="020F0502020204030204" pitchFamily="34" charset="0"/>
                      </a:endParaRPr>
                    </a:p>
                  </a:txBody>
                  <a:tcPr marL="44450" marR="44450" marT="0" marB="0" anchor="b">
                    <a:lnL>
                      <a:noFill/>
                    </a:lnL>
                    <a:lnR w="12700" cap="flat" cmpd="sng" algn="ctr">
                      <a:solidFill>
                        <a:srgbClr val="000000"/>
                      </a:solidFill>
                      <a:prstDash val="solid"/>
                      <a:round/>
                      <a:headEnd type="none" w="med" len="med"/>
                      <a:tailEnd type="none" w="med" len="med"/>
                    </a:lnR>
                    <a:lnT>
                      <a:noFill/>
                    </a:lnT>
                    <a:lnB>
                      <a:noFill/>
                    </a:lnB>
                    <a:solidFill>
                      <a:srgbClr val="CCFFCC"/>
                    </a:solidFill>
                  </a:tcPr>
                </a:tc>
                <a:extLst>
                  <a:ext uri="{0D108BD9-81ED-4DB2-BD59-A6C34878D82A}">
                    <a16:rowId xmlns:a16="http://schemas.microsoft.com/office/drawing/2014/main" val="1649813830"/>
                  </a:ext>
                </a:extLst>
              </a:tr>
              <a:tr h="128320">
                <a:tc>
                  <a:txBody>
                    <a:bodyPr/>
                    <a:lstStyle/>
                    <a:p>
                      <a:r>
                        <a:rPr lang="nl-BE" sz="1000">
                          <a:solidFill>
                            <a:srgbClr val="000000"/>
                          </a:solidFill>
                          <a:effectLst/>
                          <a:latin typeface="Calibri" panose="020F0502020204030204" pitchFamily="34" charset="0"/>
                        </a:rPr>
                        <a:t>Premie per dag en per persoon (EUR - taksen niet inbegrepen):</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a:noFill/>
                    </a:lnR>
                    <a:lnT>
                      <a:noFill/>
                    </a:lnT>
                    <a:lnB>
                      <a:noFill/>
                    </a:lnB>
                    <a:solidFill>
                      <a:srgbClr val="CCFFCC"/>
                    </a:solidFill>
                  </a:tcPr>
                </a:tc>
                <a:tc>
                  <a:txBody>
                    <a:bodyPr/>
                    <a:lstStyle/>
                    <a:p>
                      <a:pPr algn="ctr"/>
                      <a:r>
                        <a:rPr lang="nl-BE" sz="1000" b="1">
                          <a:solidFill>
                            <a:srgbClr val="008000"/>
                          </a:solidFill>
                          <a:effectLst/>
                          <a:latin typeface="Calibri" panose="020F0502020204030204" pitchFamily="34" charset="0"/>
                        </a:rPr>
                        <a:t>0,38</a:t>
                      </a:r>
                      <a:endParaRPr lang="nl-BE" sz="1100">
                        <a:effectLst/>
                        <a:latin typeface="Calibri" panose="020F0502020204030204" pitchFamily="34" charset="0"/>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solidFill>
                      <a:srgbClr val="CCFFCC"/>
                    </a:solidFill>
                  </a:tcPr>
                </a:tc>
                <a:tc>
                  <a:txBody>
                    <a:bodyPr/>
                    <a:lstStyle/>
                    <a:p>
                      <a:pPr algn="ctr"/>
                      <a:r>
                        <a:rPr lang="nl-BE" sz="1000" b="1">
                          <a:solidFill>
                            <a:srgbClr val="008000"/>
                          </a:solidFill>
                          <a:effectLst/>
                          <a:latin typeface="Calibri" panose="020F0502020204030204" pitchFamily="34" charset="0"/>
                        </a:rPr>
                        <a:t>0,75</a:t>
                      </a:r>
                      <a:endParaRPr lang="nl-BE" sz="1100">
                        <a:effectLst/>
                        <a:latin typeface="Calibri" panose="020F0502020204030204" pitchFamily="34" charset="0"/>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solidFill>
                      <a:srgbClr val="CCFFCC"/>
                    </a:solidFill>
                  </a:tcPr>
                </a:tc>
                <a:tc>
                  <a:txBody>
                    <a:bodyPr/>
                    <a:lstStyle/>
                    <a:p>
                      <a:pPr algn="ctr"/>
                      <a:r>
                        <a:rPr lang="nl-BE" sz="1000" b="1">
                          <a:solidFill>
                            <a:srgbClr val="008000"/>
                          </a:solidFill>
                          <a:effectLst/>
                          <a:latin typeface="Calibri" panose="020F0502020204030204" pitchFamily="34" charset="0"/>
                        </a:rPr>
                        <a:t>1,5</a:t>
                      </a:r>
                      <a:endParaRPr lang="nl-BE" sz="1100">
                        <a:effectLst/>
                        <a:latin typeface="Calibri" panose="020F0502020204030204" pitchFamily="34" charset="0"/>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solidFill>
                      <a:srgbClr val="CCFFCC"/>
                    </a:solidFill>
                  </a:tcPr>
                </a:tc>
                <a:tc>
                  <a:txBody>
                    <a:bodyPr/>
                    <a:lstStyle/>
                    <a:p>
                      <a:pPr algn="ctr"/>
                      <a:r>
                        <a:rPr lang="nl-BE" sz="1000" b="1">
                          <a:solidFill>
                            <a:srgbClr val="008000"/>
                          </a:solidFill>
                          <a:effectLst/>
                          <a:latin typeface="Calibri" panose="020F0502020204030204" pitchFamily="34" charset="0"/>
                        </a:rPr>
                        <a:t>2,25</a:t>
                      </a:r>
                      <a:endParaRPr lang="nl-BE" sz="1100">
                        <a:effectLst/>
                        <a:latin typeface="Calibri" panose="020F0502020204030204" pitchFamily="34" charset="0"/>
                      </a:endParaRPr>
                    </a:p>
                  </a:txBody>
                  <a:tcPr marL="44450" marR="4445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2252022601"/>
                  </a:ext>
                </a:extLst>
              </a:tr>
              <a:tr h="128320">
                <a:tc>
                  <a:txBody>
                    <a:bodyPr/>
                    <a:lstStyle/>
                    <a:p>
                      <a:r>
                        <a:rPr lang="nl-BE" sz="1000">
                          <a:solidFill>
                            <a:srgbClr val="000000"/>
                          </a:solidFill>
                          <a:effectLst/>
                          <a:latin typeface="Calibri" panose="020F0502020204030204" pitchFamily="34" charset="0"/>
                        </a:rPr>
                        <a:t>als gewenst, plaats een X:</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FFCC"/>
                    </a:solidFill>
                  </a:tcPr>
                </a:tc>
                <a:tc>
                  <a:txBody>
                    <a:bodyPr/>
                    <a:lstStyle/>
                    <a:p>
                      <a:pPr algn="ctr"/>
                      <a:r>
                        <a:rPr lang="nl-BE" sz="1000" b="1">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a:r>
                        <a:rPr lang="nl-BE" sz="1000" b="1">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a:r>
                        <a:rPr lang="nl-BE" sz="1000" b="1">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a:r>
                        <a:rPr lang="nl-BE" sz="1000" b="1">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extLst>
                  <a:ext uri="{0D108BD9-81ED-4DB2-BD59-A6C34878D82A}">
                    <a16:rowId xmlns:a16="http://schemas.microsoft.com/office/drawing/2014/main" val="1833283622"/>
                  </a:ext>
                </a:extLst>
              </a:tr>
              <a:tr h="128320">
                <a:tc>
                  <a:txBody>
                    <a:bodyPr/>
                    <a:lstStyle/>
                    <a:p>
                      <a:r>
                        <a:rPr lang="nl-BE" sz="1000">
                          <a:solidFill>
                            <a:srgbClr val="000000"/>
                          </a:solidFill>
                          <a:effectLst/>
                          <a:latin typeface="Calibri" panose="020F0502020204030204" pitchFamily="34" charset="0"/>
                        </a:rPr>
                        <a:t>Aantal personen per formule:</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FFCC"/>
                    </a:solidFill>
                  </a:tcPr>
                </a:tc>
                <a:tc>
                  <a:txBody>
                    <a:bodyPr/>
                    <a:lstStyle/>
                    <a:p>
                      <a:pPr algn="ctr"/>
                      <a:r>
                        <a:rPr lang="nl-BE" sz="1000" b="1">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a:r>
                        <a:rPr lang="nl-BE" sz="1000" b="1">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a:r>
                        <a:rPr lang="nl-BE" sz="1000" b="1">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tc>
                  <a:txBody>
                    <a:bodyPr/>
                    <a:lstStyle/>
                    <a:p>
                      <a:pPr algn="ctr"/>
                      <a:r>
                        <a:rPr lang="nl-BE" sz="1000" b="1" dirty="0">
                          <a:solidFill>
                            <a:srgbClr val="000000"/>
                          </a:solidFill>
                          <a:effectLst/>
                          <a:latin typeface="Calibri" panose="020F0502020204030204" pitchFamily="34" charset="0"/>
                        </a:rPr>
                        <a:t> </a:t>
                      </a:r>
                      <a:endParaRPr lang="nl-BE" sz="1100" dirty="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CCFF"/>
                    </a:solidFill>
                  </a:tcPr>
                </a:tc>
                <a:extLst>
                  <a:ext uri="{0D108BD9-81ED-4DB2-BD59-A6C34878D82A}">
                    <a16:rowId xmlns:a16="http://schemas.microsoft.com/office/drawing/2014/main" val="682306851"/>
                  </a:ext>
                </a:extLst>
              </a:tr>
            </a:tbl>
          </a:graphicData>
        </a:graphic>
      </p:graphicFrame>
      <p:graphicFrame>
        <p:nvGraphicFramePr>
          <p:cNvPr id="4" name="Tabel 3">
            <a:extLst>
              <a:ext uri="{FF2B5EF4-FFF2-40B4-BE49-F238E27FC236}">
                <a16:creationId xmlns:a16="http://schemas.microsoft.com/office/drawing/2014/main" id="{EF128DD8-862D-BD4D-850C-737749787587}"/>
              </a:ext>
            </a:extLst>
          </p:cNvPr>
          <p:cNvGraphicFramePr>
            <a:graphicFrameLocks noGrp="1"/>
          </p:cNvGraphicFramePr>
          <p:nvPr/>
        </p:nvGraphicFramePr>
        <p:xfrm>
          <a:off x="1814830" y="3144044"/>
          <a:ext cx="8562340" cy="1714500"/>
        </p:xfrm>
        <a:graphic>
          <a:graphicData uri="http://schemas.openxmlformats.org/drawingml/2006/table">
            <a:tbl>
              <a:tblPr/>
              <a:tblGrid>
                <a:gridCol w="4191000">
                  <a:extLst>
                    <a:ext uri="{9D8B030D-6E8A-4147-A177-3AD203B41FA5}">
                      <a16:colId xmlns:a16="http://schemas.microsoft.com/office/drawing/2014/main" val="199327117"/>
                    </a:ext>
                  </a:extLst>
                </a:gridCol>
                <a:gridCol w="1066800">
                  <a:extLst>
                    <a:ext uri="{9D8B030D-6E8A-4147-A177-3AD203B41FA5}">
                      <a16:colId xmlns:a16="http://schemas.microsoft.com/office/drawing/2014/main" val="1570774579"/>
                    </a:ext>
                  </a:extLst>
                </a:gridCol>
                <a:gridCol w="1130300">
                  <a:extLst>
                    <a:ext uri="{9D8B030D-6E8A-4147-A177-3AD203B41FA5}">
                      <a16:colId xmlns:a16="http://schemas.microsoft.com/office/drawing/2014/main" val="4045447069"/>
                    </a:ext>
                  </a:extLst>
                </a:gridCol>
                <a:gridCol w="1008380">
                  <a:extLst>
                    <a:ext uri="{9D8B030D-6E8A-4147-A177-3AD203B41FA5}">
                      <a16:colId xmlns:a16="http://schemas.microsoft.com/office/drawing/2014/main" val="3277105090"/>
                    </a:ext>
                  </a:extLst>
                </a:gridCol>
                <a:gridCol w="1165860">
                  <a:extLst>
                    <a:ext uri="{9D8B030D-6E8A-4147-A177-3AD203B41FA5}">
                      <a16:colId xmlns:a16="http://schemas.microsoft.com/office/drawing/2014/main" val="616165185"/>
                    </a:ext>
                  </a:extLst>
                </a:gridCol>
              </a:tblGrid>
              <a:tr h="171450">
                <a:tc>
                  <a:txBody>
                    <a:bodyPr/>
                    <a:lstStyle/>
                    <a:p>
                      <a:pPr algn="ctr"/>
                      <a:r>
                        <a:rPr lang="nl-BE" sz="1000" b="1">
                          <a:effectLst/>
                          <a:latin typeface="Calibri" panose="020F0502020204030204" pitchFamily="34" charset="0"/>
                        </a:rPr>
                        <a:t>Premieberekening:</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FFCC"/>
                    </a:solidFill>
                  </a:tcPr>
                </a:tc>
                <a:tc>
                  <a:txBody>
                    <a:bodyPr/>
                    <a:lstStyle/>
                    <a:p>
                      <a:pPr algn="ctr"/>
                      <a:r>
                        <a:rPr lang="nl-BE" sz="800" b="1">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nl-BE" sz="1000" b="1">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CFFCC"/>
                    </a:solidFill>
                  </a:tcPr>
                </a:tc>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3796766203"/>
                  </a:ext>
                </a:extLst>
              </a:tr>
              <a:tr h="171450">
                <a:tc>
                  <a:txBody>
                    <a:bodyPr/>
                    <a:lstStyle/>
                    <a:p>
                      <a:r>
                        <a:rPr lang="nl-BE" sz="1000" b="1">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CFFCC"/>
                    </a:solidFill>
                  </a:tcPr>
                </a:tc>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solidFill>
                      <a:srgbClr val="CCFFCC"/>
                    </a:solidFill>
                  </a:tcPr>
                </a:tc>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solidFill>
                      <a:srgbClr val="CCFFCC"/>
                    </a:solidFill>
                  </a:tcPr>
                </a:tc>
                <a:tc>
                  <a:txBody>
                    <a:bodyPr/>
                    <a:lstStyle/>
                    <a:p>
                      <a:r>
                        <a:rPr lang="nl-BE" sz="1000" b="1">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solidFill>
                      <a:srgbClr val="CCFFCC"/>
                    </a:solidFill>
                  </a:tcPr>
                </a:tc>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550151443"/>
                  </a:ext>
                </a:extLst>
              </a:tr>
              <a:tr h="171450">
                <a:tc>
                  <a:txBody>
                    <a:bodyPr/>
                    <a:lstStyle/>
                    <a:p>
                      <a:r>
                        <a:rPr lang="nl-BE" sz="1000">
                          <a:solidFill>
                            <a:srgbClr val="000000"/>
                          </a:solidFill>
                          <a:effectLst/>
                          <a:latin typeface="Calibri" panose="020F0502020204030204" pitchFamily="34" charset="0"/>
                        </a:rPr>
                        <a:t>Totale premie (taksen niet inbegrepen):</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a:noFill/>
                    </a:lnR>
                    <a:lnT>
                      <a:noFill/>
                    </a:lnT>
                    <a:lnB>
                      <a:noFill/>
                    </a:lnB>
                    <a:solidFill>
                      <a:srgbClr val="CCFFCC"/>
                    </a:solidFill>
                  </a:tcPr>
                </a:tc>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r>
                        <a:rPr lang="nl-BE" sz="1000" b="1">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w="12700" cap="flat" cmpd="sng" algn="ctr">
                      <a:solidFill>
                        <a:srgbClr val="000000"/>
                      </a:solidFill>
                      <a:prstDash val="solid"/>
                      <a:round/>
                      <a:headEnd type="none" w="med" len="med"/>
                      <a:tailEnd type="none" w="med" len="med"/>
                    </a:lnR>
                    <a:lnT>
                      <a:noFill/>
                    </a:lnT>
                    <a:lnB>
                      <a:noFill/>
                    </a:lnB>
                    <a:solidFill>
                      <a:srgbClr val="CCFFCC"/>
                    </a:solidFill>
                  </a:tcPr>
                </a:tc>
                <a:tc>
                  <a:txBody>
                    <a:bodyPr/>
                    <a:lstStyle/>
                    <a:p>
                      <a:pPr algn="r"/>
                      <a:r>
                        <a:rPr lang="nl-BE" sz="1000">
                          <a:solidFill>
                            <a:srgbClr val="000000"/>
                          </a:solidFill>
                          <a:effectLst/>
                          <a:latin typeface="Calibri" panose="020F0502020204030204" pitchFamily="34" charset="0"/>
                        </a:rPr>
                        <a:t>120,00</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908074576"/>
                  </a:ext>
                </a:extLst>
              </a:tr>
              <a:tr h="171450">
                <a:tc>
                  <a:txBody>
                    <a:bodyPr/>
                    <a:lstStyle/>
                    <a:p>
                      <a:r>
                        <a:rPr lang="nl-BE" sz="1000" b="1">
                          <a:solidFill>
                            <a:srgbClr val="008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a:noFill/>
                    </a:lnR>
                    <a:lnT>
                      <a:noFill/>
                    </a:lnT>
                    <a:lnB>
                      <a:noFill/>
                    </a:lnB>
                    <a:solidFill>
                      <a:srgbClr val="CCFFCC"/>
                    </a:solidFill>
                  </a:tcPr>
                </a:tc>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r>
                        <a:rPr lang="nl-BE" sz="1000" b="1">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67768009"/>
                  </a:ext>
                </a:extLst>
              </a:tr>
              <a:tr h="171450">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a:noFill/>
                    </a:lnR>
                    <a:lnT>
                      <a:noFill/>
                    </a:lnT>
                    <a:lnB>
                      <a:noFill/>
                    </a:lnB>
                    <a:solidFill>
                      <a:srgbClr val="CCFFCC"/>
                    </a:solidFill>
                  </a:tcPr>
                </a:tc>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r>
                        <a:rPr lang="nl-BE" sz="1000" b="1">
                          <a:solidFill>
                            <a:srgbClr val="FF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w="12700" cap="flat" cmpd="sng" algn="ctr">
                      <a:solidFill>
                        <a:srgbClr val="000000"/>
                      </a:solidFill>
                      <a:prstDash val="solid"/>
                      <a:round/>
                      <a:headEnd type="none" w="med" len="med"/>
                      <a:tailEnd type="none" w="med" len="med"/>
                    </a:lnR>
                    <a:lnT>
                      <a:noFill/>
                    </a:lnT>
                    <a:lnB>
                      <a:noFill/>
                    </a:lnB>
                    <a:solidFill>
                      <a:srgbClr val="CCFFCC"/>
                    </a:solidFill>
                  </a:tcPr>
                </a:tc>
                <a:tc>
                  <a:txBody>
                    <a:bodyPr/>
                    <a:lstStyle/>
                    <a:p>
                      <a:r>
                        <a:rPr lang="nl-BE" sz="1000" b="1">
                          <a:solidFill>
                            <a:srgbClr val="FF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8805973"/>
                  </a:ext>
                </a:extLst>
              </a:tr>
              <a:tr h="171450">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a:noFill/>
                    </a:lnR>
                    <a:lnT>
                      <a:noFill/>
                    </a:lnT>
                    <a:lnB>
                      <a:noFill/>
                    </a:lnB>
                    <a:solidFill>
                      <a:srgbClr val="CCFFCC"/>
                    </a:solidFill>
                  </a:tcPr>
                </a:tc>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solidFill>
                      <a:srgbClr val="CCFFCC"/>
                    </a:solidFill>
                  </a:tcPr>
                </a:tc>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711429532"/>
                  </a:ext>
                </a:extLst>
              </a:tr>
              <a:tr h="171450">
                <a:tc>
                  <a:txBody>
                    <a:bodyPr/>
                    <a:lstStyle/>
                    <a:p>
                      <a:r>
                        <a:rPr lang="nl-BE" sz="1000">
                          <a:solidFill>
                            <a:srgbClr val="000000"/>
                          </a:solidFill>
                          <a:effectLst/>
                          <a:latin typeface="Calibri" panose="020F0502020204030204" pitchFamily="34" charset="0"/>
                        </a:rPr>
                        <a:t>Taxes:</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a:noFill/>
                    </a:lnR>
                    <a:lnT>
                      <a:noFill/>
                    </a:lnT>
                    <a:lnB>
                      <a:noFill/>
                    </a:lnB>
                    <a:solidFill>
                      <a:srgbClr val="CCFFCC"/>
                    </a:solidFill>
                  </a:tcPr>
                </a:tc>
                <a:tc>
                  <a:txBody>
                    <a:bodyPr/>
                    <a:lstStyle/>
                    <a:p>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w="12700" cap="flat" cmpd="sng" algn="ctr">
                      <a:solidFill>
                        <a:srgbClr val="000000"/>
                      </a:solidFill>
                      <a:prstDash val="solid"/>
                      <a:round/>
                      <a:headEnd type="none" w="med" len="med"/>
                      <a:tailEnd type="none" w="med" len="med"/>
                    </a:lnR>
                    <a:lnT>
                      <a:noFill/>
                    </a:lnT>
                    <a:lnB>
                      <a:noFill/>
                    </a:lnB>
                    <a:solidFill>
                      <a:srgbClr val="CCFFCC"/>
                    </a:solidFill>
                  </a:tcPr>
                </a:tc>
                <a:tc>
                  <a:txBody>
                    <a:bodyPr/>
                    <a:lstStyle/>
                    <a:p>
                      <a:pPr algn="ctr"/>
                      <a:r>
                        <a:rPr lang="nl-BE" sz="800" b="1">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nl-BE" sz="1000">
                          <a:solidFill>
                            <a:srgbClr val="000000"/>
                          </a:solidFill>
                          <a:effectLst/>
                          <a:latin typeface="Calibri" panose="020F0502020204030204" pitchFamily="34" charset="0"/>
                        </a:rPr>
                        <a:t>9,25%</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FFCC"/>
                    </a:solidFill>
                  </a:tcPr>
                </a:tc>
                <a:tc>
                  <a:txBody>
                    <a:bodyPr/>
                    <a:lstStyle/>
                    <a:p>
                      <a:pPr algn="r"/>
                      <a:r>
                        <a:rPr lang="nl-BE" sz="1000">
                          <a:solidFill>
                            <a:srgbClr val="000000"/>
                          </a:solidFill>
                          <a:effectLst/>
                          <a:latin typeface="Calibri" panose="020F0502020204030204" pitchFamily="34" charset="0"/>
                        </a:rPr>
                        <a:t>11,10</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3750181360"/>
                  </a:ext>
                </a:extLst>
              </a:tr>
              <a:tr h="171450">
                <a:tc>
                  <a:txBody>
                    <a:bodyPr/>
                    <a:lstStyle/>
                    <a:p>
                      <a:r>
                        <a:rPr lang="nl-BE" sz="1000" b="1">
                          <a:solidFill>
                            <a:srgbClr val="000000"/>
                          </a:solidFill>
                          <a:effectLst/>
                          <a:latin typeface="Calibri" panose="020F0502020204030204" pitchFamily="34" charset="0"/>
                        </a:rPr>
                        <a:t>Totale premie (taksen inbegrepen):</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a:noFill/>
                    </a:lnR>
                    <a:lnT>
                      <a:noFill/>
                    </a:lnT>
                    <a:lnB>
                      <a:noFill/>
                    </a:lnB>
                    <a:solidFill>
                      <a:srgbClr val="CCFFCC"/>
                    </a:solidFill>
                  </a:tcPr>
                </a:tc>
                <a:tc>
                  <a:txBody>
                    <a:bodyPr/>
                    <a:lstStyle/>
                    <a:p>
                      <a:r>
                        <a:rPr lang="nl-BE" sz="1000">
                          <a:solidFill>
                            <a:srgbClr val="0000FF"/>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r>
                        <a:rPr lang="nl-BE" sz="1000">
                          <a:solidFill>
                            <a:srgbClr val="0000FF"/>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solidFill>
                      <a:srgbClr val="CCFFCC"/>
                    </a:solidFill>
                  </a:tcPr>
                </a:tc>
                <a:tc>
                  <a:txBody>
                    <a:bodyPr/>
                    <a:lstStyle/>
                    <a:p>
                      <a:r>
                        <a:rPr lang="nl-BE" sz="1000">
                          <a:solidFill>
                            <a:srgbClr val="0000FF"/>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w="12700" cap="flat" cmpd="sng" algn="ctr">
                      <a:solidFill>
                        <a:srgbClr val="000000"/>
                      </a:solidFill>
                      <a:prstDash val="solid"/>
                      <a:round/>
                      <a:headEnd type="none" w="med" len="med"/>
                      <a:tailEnd type="none" w="med" len="med"/>
                    </a:lnR>
                    <a:lnT>
                      <a:noFill/>
                    </a:lnT>
                    <a:lnB>
                      <a:noFill/>
                    </a:lnB>
                    <a:solidFill>
                      <a:srgbClr val="CCFFCC"/>
                    </a:solidFill>
                  </a:tcPr>
                </a:tc>
                <a:tc>
                  <a:txBody>
                    <a:bodyPr/>
                    <a:lstStyle/>
                    <a:p>
                      <a:pPr algn="r"/>
                      <a:r>
                        <a:rPr lang="nl-BE" sz="1000" b="1">
                          <a:solidFill>
                            <a:srgbClr val="008000"/>
                          </a:solidFill>
                          <a:effectLst/>
                          <a:latin typeface="Calibri" panose="020F0502020204030204" pitchFamily="34" charset="0"/>
                        </a:rPr>
                        <a:t>131,10</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2953744197"/>
                  </a:ext>
                </a:extLst>
              </a:tr>
              <a:tr h="171450">
                <a:tc>
                  <a:txBody>
                    <a:bodyPr/>
                    <a:lstStyle/>
                    <a:p>
                      <a:r>
                        <a:rPr lang="nl-BE" sz="1000" b="1">
                          <a:solidFill>
                            <a:srgbClr val="000000"/>
                          </a:solidFill>
                          <a:effectLst/>
                          <a:latin typeface="Calibri" panose="020F0502020204030204" pitchFamily="34" charset="0"/>
                        </a:rPr>
                        <a:t>Totale premie (taksen inbegrepen) in geval van speciale risico's:</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a:noFill/>
                    </a:lnR>
                    <a:lnT>
                      <a:noFill/>
                    </a:lnT>
                    <a:lnB>
                      <a:noFill/>
                    </a:lnB>
                    <a:solidFill>
                      <a:srgbClr val="CCFFCC"/>
                    </a:solidFill>
                  </a:tcPr>
                </a:tc>
                <a:tc>
                  <a:txBody>
                    <a:bodyPr/>
                    <a:lstStyle/>
                    <a:p>
                      <a:pPr algn="ctr"/>
                      <a:r>
                        <a:rPr lang="nl-BE" sz="1000" b="1">
                          <a:solidFill>
                            <a:srgbClr val="0000FF"/>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pPr algn="ctr"/>
                      <a:r>
                        <a:rPr lang="nl-BE" sz="1000" b="1">
                          <a:solidFill>
                            <a:srgbClr val="0000FF"/>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pPr algn="ctr"/>
                      <a:r>
                        <a:rPr lang="nl-BE" sz="1000" b="1">
                          <a:solidFill>
                            <a:srgbClr val="0000FF"/>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w="12700" cap="flat" cmpd="sng" algn="ctr">
                      <a:solidFill>
                        <a:srgbClr val="000000"/>
                      </a:solidFill>
                      <a:prstDash val="solid"/>
                      <a:round/>
                      <a:headEnd type="none" w="med" len="med"/>
                      <a:tailEnd type="none" w="med" len="med"/>
                    </a:lnR>
                    <a:lnT>
                      <a:noFill/>
                    </a:lnT>
                    <a:lnB>
                      <a:noFill/>
                    </a:lnB>
                    <a:solidFill>
                      <a:srgbClr val="CCFFCC"/>
                    </a:solidFill>
                  </a:tcPr>
                </a:tc>
                <a:tc>
                  <a:txBody>
                    <a:bodyPr/>
                    <a:lstStyle/>
                    <a:p>
                      <a:pPr algn="r"/>
                      <a:r>
                        <a:rPr lang="nl-BE" sz="1000" b="1">
                          <a:solidFill>
                            <a:srgbClr val="008000"/>
                          </a:solidFill>
                          <a:effectLst/>
                          <a:latin typeface="Calibri" panose="020F0502020204030204" pitchFamily="34" charset="0"/>
                        </a:rPr>
                        <a:t>0,00</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2101555055"/>
                  </a:ext>
                </a:extLst>
              </a:tr>
              <a:tr h="171450">
                <a:tc>
                  <a:txBody>
                    <a:bodyPr/>
                    <a:lstStyle/>
                    <a:p>
                      <a:r>
                        <a:rPr lang="nl-BE" sz="1000" b="1">
                          <a:solidFill>
                            <a:srgbClr val="000000"/>
                          </a:solidFill>
                          <a:effectLst/>
                          <a:latin typeface="Calibri" panose="020F0502020204030204" pitchFamily="34" charset="0"/>
                        </a:rPr>
                        <a:t>Totale premie (taksen inbegrepen) met annulatieverzekering:</a:t>
                      </a:r>
                      <a:endParaRPr lang="nl-BE" sz="110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a:noFill/>
                    </a:lnR>
                    <a:lnT>
                      <a:noFill/>
                    </a:lnT>
                    <a:lnB>
                      <a:noFill/>
                    </a:lnB>
                    <a:solidFill>
                      <a:srgbClr val="CCFFCC"/>
                    </a:solidFill>
                  </a:tcPr>
                </a:tc>
                <a:tc>
                  <a:txBody>
                    <a:bodyPr/>
                    <a:lstStyle/>
                    <a:p>
                      <a:pPr algn="ctr"/>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pPr algn="ctr"/>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a:noFill/>
                    </a:lnR>
                    <a:lnT>
                      <a:noFill/>
                    </a:lnT>
                    <a:lnB>
                      <a:noFill/>
                    </a:lnB>
                    <a:solidFill>
                      <a:srgbClr val="CCFFCC"/>
                    </a:solidFill>
                  </a:tcPr>
                </a:tc>
                <a:tc>
                  <a:txBody>
                    <a:bodyPr/>
                    <a:lstStyle/>
                    <a:p>
                      <a:pPr algn="ctr"/>
                      <a:r>
                        <a:rPr lang="nl-BE" sz="1000">
                          <a:solidFill>
                            <a:srgbClr val="000000"/>
                          </a:solidFill>
                          <a:effectLst/>
                          <a:latin typeface="Calibri" panose="020F0502020204030204" pitchFamily="34" charset="0"/>
                        </a:rPr>
                        <a:t> </a:t>
                      </a:r>
                      <a:endParaRPr lang="nl-BE" sz="1100">
                        <a:effectLst/>
                        <a:latin typeface="Calibri" panose="020F0502020204030204" pitchFamily="34" charset="0"/>
                      </a:endParaRPr>
                    </a:p>
                  </a:txBody>
                  <a:tcPr marL="44450" marR="44450" marT="0" marB="0" anchor="b">
                    <a:lnL>
                      <a:noFill/>
                    </a:lnL>
                    <a:lnR w="12700" cap="flat" cmpd="sng" algn="ctr">
                      <a:solidFill>
                        <a:srgbClr val="000000"/>
                      </a:solidFill>
                      <a:prstDash val="solid"/>
                      <a:round/>
                      <a:headEnd type="none" w="med" len="med"/>
                      <a:tailEnd type="none" w="med" len="med"/>
                    </a:lnR>
                    <a:lnT>
                      <a:noFill/>
                    </a:lnT>
                    <a:lnB>
                      <a:noFill/>
                    </a:lnB>
                    <a:solidFill>
                      <a:srgbClr val="CCFFCC"/>
                    </a:solidFill>
                  </a:tcPr>
                </a:tc>
                <a:tc>
                  <a:txBody>
                    <a:bodyPr/>
                    <a:lstStyle/>
                    <a:p>
                      <a:pPr algn="r"/>
                      <a:r>
                        <a:rPr lang="nl-BE" sz="1000" b="1" dirty="0">
                          <a:solidFill>
                            <a:srgbClr val="008000"/>
                          </a:solidFill>
                          <a:effectLst/>
                          <a:latin typeface="Calibri" panose="020F0502020204030204" pitchFamily="34" charset="0"/>
                        </a:rPr>
                        <a:t>0,00</a:t>
                      </a:r>
                      <a:endParaRPr lang="nl-BE" sz="1100" dirty="0">
                        <a:effectLst/>
                        <a:latin typeface="Calibri" panose="020F0502020204030204" pitchFamily="34"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2651121826"/>
                  </a:ext>
                </a:extLst>
              </a:tr>
            </a:tbl>
          </a:graphicData>
        </a:graphic>
      </p:graphicFrame>
      <p:sp>
        <p:nvSpPr>
          <p:cNvPr id="5" name="Rectangle 1">
            <a:extLst>
              <a:ext uri="{FF2B5EF4-FFF2-40B4-BE49-F238E27FC236}">
                <a16:creationId xmlns:a16="http://schemas.microsoft.com/office/drawing/2014/main" id="{DDC2683F-169A-304A-98B8-462FA1D3110A}"/>
              </a:ext>
            </a:extLst>
          </p:cNvPr>
          <p:cNvSpPr>
            <a:spLocks noChangeArrowheads="1"/>
          </p:cNvSpPr>
          <p:nvPr/>
        </p:nvSpPr>
        <p:spPr bwMode="auto">
          <a:xfrm>
            <a:off x="1814513" y="31448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BE" altLang="nl-BE" sz="1100" b="0" i="0" u="none" strike="noStrike" cap="none" normalizeH="0" baseline="0">
                <a:ln>
                  <a:noFill/>
                </a:ln>
                <a:solidFill>
                  <a:srgbClr val="000000"/>
                </a:solidFill>
                <a:effectLst/>
                <a:latin typeface="Calibri" panose="020F0502020204030204" pitchFamily="34" charset="0"/>
              </a:rPr>
              <a:t> </a:t>
            </a:r>
            <a:endParaRPr kumimoji="0" lang="nl-BE" altLang="nl-BE"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BE" altLang="nl-BE" sz="1100" b="0" i="0" u="none" strike="noStrike" cap="none" normalizeH="0" baseline="0">
                <a:ln>
                  <a:noFill/>
                </a:ln>
                <a:solidFill>
                  <a:srgbClr val="000000"/>
                </a:solidFill>
                <a:effectLst/>
                <a:latin typeface="Calibri" panose="020F0502020204030204" pitchFamily="34" charset="0"/>
              </a:rPr>
              <a:t> </a:t>
            </a:r>
            <a:endParaRPr kumimoji="0" lang="nl-BE" altLang="nl-BE"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BE" altLang="nl-BE" sz="1100" b="0" i="0" u="none" strike="noStrike" cap="none" normalizeH="0" baseline="0">
                <a:ln>
                  <a:noFill/>
                </a:ln>
                <a:solidFill>
                  <a:srgbClr val="000000"/>
                </a:solidFill>
                <a:effectLst/>
                <a:latin typeface="Calibri" panose="020F0502020204030204" pitchFamily="34" charset="0"/>
              </a:rPr>
              <a:t> </a:t>
            </a:r>
            <a:endParaRPr kumimoji="0" lang="nl-BE" altLang="nl-BE"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BE" altLang="nl-BE" sz="1100" b="0" i="0" u="none" strike="noStrike" cap="none" normalizeH="0" baseline="0">
                <a:ln>
                  <a:noFill/>
                </a:ln>
                <a:solidFill>
                  <a:srgbClr val="000000"/>
                </a:solidFill>
                <a:effectLst/>
                <a:latin typeface="Calibri" panose="020F0502020204030204" pitchFamily="34" charset="0"/>
              </a:rPr>
              <a:t> </a:t>
            </a:r>
            <a:endParaRPr kumimoji="0" lang="nl-BE" altLang="nl-BE"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BE" altLang="nl-BE" sz="1100" b="0" i="0" u="none" strike="noStrike" cap="none" normalizeH="0" baseline="0">
                <a:ln>
                  <a:noFill/>
                </a:ln>
                <a:solidFill>
                  <a:srgbClr val="000000"/>
                </a:solidFill>
                <a:effectLst/>
                <a:latin typeface="Calibri" panose="020F0502020204030204" pitchFamily="34" charset="0"/>
              </a:rPr>
              <a:t> </a:t>
            </a:r>
            <a:endParaRPr kumimoji="0" lang="nl-BE" altLang="nl-B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782571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A2ECD1-5B40-ED41-8712-B70282096316}"/>
              </a:ext>
            </a:extLst>
          </p:cNvPr>
          <p:cNvSpPr>
            <a:spLocks noGrp="1"/>
          </p:cNvSpPr>
          <p:nvPr>
            <p:ph type="title"/>
          </p:nvPr>
        </p:nvSpPr>
        <p:spPr/>
        <p:txBody>
          <a:bodyPr/>
          <a:lstStyle/>
          <a:p>
            <a:r>
              <a:rPr lang="nl-BE" dirty="0"/>
              <a:t>Conclusie</a:t>
            </a:r>
          </a:p>
        </p:txBody>
      </p:sp>
      <p:sp>
        <p:nvSpPr>
          <p:cNvPr id="3" name="Tijdelijke aanduiding voor inhoud 2">
            <a:extLst>
              <a:ext uri="{FF2B5EF4-FFF2-40B4-BE49-F238E27FC236}">
                <a16:creationId xmlns:a16="http://schemas.microsoft.com/office/drawing/2014/main" id="{2B00EF9D-E414-244D-AD78-91C9002D30DE}"/>
              </a:ext>
            </a:extLst>
          </p:cNvPr>
          <p:cNvSpPr>
            <a:spLocks noGrp="1"/>
          </p:cNvSpPr>
          <p:nvPr>
            <p:ph idx="1"/>
          </p:nvPr>
        </p:nvSpPr>
        <p:spPr/>
        <p:txBody>
          <a:bodyPr/>
          <a:lstStyle/>
          <a:p>
            <a:r>
              <a:rPr lang="nl-BE" dirty="0"/>
              <a:t>Verzekeringspakket bestaat nog altijd</a:t>
            </a:r>
          </a:p>
          <a:p>
            <a:r>
              <a:rPr lang="nl-BE" dirty="0"/>
              <a:t>Kaderovereenkomst voor een verzekering voor bestuurdersaansprakelijkheid</a:t>
            </a:r>
          </a:p>
          <a:p>
            <a:r>
              <a:rPr lang="nl-BE" dirty="0"/>
              <a:t>Andere verzekeringen =&gt; voorstellen zijn mogelijk via makelaar</a:t>
            </a:r>
          </a:p>
        </p:txBody>
      </p:sp>
    </p:spTree>
    <p:extLst>
      <p:ext uri="{BB962C8B-B14F-4D97-AF65-F5344CB8AC3E}">
        <p14:creationId xmlns:p14="http://schemas.microsoft.com/office/powerpoint/2010/main" val="2844375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B2D63-2ECA-A1C4-F3B2-EF34D0F36C19}"/>
              </a:ext>
            </a:extLst>
          </p:cNvPr>
          <p:cNvSpPr>
            <a:spLocks noGrp="1"/>
          </p:cNvSpPr>
          <p:nvPr>
            <p:ph type="title"/>
          </p:nvPr>
        </p:nvSpPr>
        <p:spPr>
          <a:xfrm>
            <a:off x="746873" y="167635"/>
            <a:ext cx="8643154" cy="1091821"/>
          </a:xfrm>
          <a:ln>
            <a:solidFill>
              <a:schemeClr val="tx1"/>
            </a:solidFill>
          </a:ln>
        </p:spPr>
        <p:txBody>
          <a:bodyPr/>
          <a:lstStyle/>
          <a:p>
            <a:r>
              <a:rPr lang="en-GB" dirty="0"/>
              <a:t>Clubs &amp; BTW</a:t>
            </a:r>
            <a:endParaRPr lang="en-BE" dirty="0"/>
          </a:p>
        </p:txBody>
      </p:sp>
      <p:sp>
        <p:nvSpPr>
          <p:cNvPr id="3" name="TextBox 2">
            <a:extLst>
              <a:ext uri="{FF2B5EF4-FFF2-40B4-BE49-F238E27FC236}">
                <a16:creationId xmlns:a16="http://schemas.microsoft.com/office/drawing/2014/main" id="{5024E4B5-E093-321B-74A4-68D28B966DEA}"/>
              </a:ext>
            </a:extLst>
          </p:cNvPr>
          <p:cNvSpPr txBox="1"/>
          <p:nvPr/>
        </p:nvSpPr>
        <p:spPr>
          <a:xfrm>
            <a:off x="4192438" y="3062377"/>
            <a:ext cx="4980146" cy="369332"/>
          </a:xfrm>
          <a:prstGeom prst="rect">
            <a:avLst/>
          </a:prstGeom>
          <a:noFill/>
          <a:ln>
            <a:solidFill>
              <a:schemeClr val="tx1"/>
            </a:solidFill>
          </a:ln>
        </p:spPr>
        <p:txBody>
          <a:bodyPr wrap="none" rtlCol="0">
            <a:spAutoFit/>
          </a:bodyPr>
          <a:lstStyle/>
          <a:p>
            <a:r>
              <a:rPr lang="en-GB" dirty="0" err="1"/>
              <a:t>Gebaseerd</a:t>
            </a:r>
            <a:r>
              <a:rPr lang="en-GB" dirty="0"/>
              <a:t> op </a:t>
            </a:r>
            <a:r>
              <a:rPr lang="en-GB" dirty="0" err="1"/>
              <a:t>een</a:t>
            </a:r>
            <a:r>
              <a:rPr lang="en-GB" dirty="0"/>
              <a:t> </a:t>
            </a:r>
            <a:r>
              <a:rPr lang="en-GB" dirty="0" err="1"/>
              <a:t>advies</a:t>
            </a:r>
            <a:r>
              <a:rPr lang="en-GB" dirty="0"/>
              <a:t> van </a:t>
            </a:r>
            <a:r>
              <a:rPr lang="en-GB" dirty="0" err="1"/>
              <a:t>Tiberghien</a:t>
            </a:r>
            <a:r>
              <a:rPr lang="en-GB" dirty="0"/>
              <a:t> </a:t>
            </a:r>
            <a:r>
              <a:rPr lang="en-GB" dirty="0" err="1"/>
              <a:t>Advocaten</a:t>
            </a:r>
            <a:endParaRPr lang="en-BE" dirty="0"/>
          </a:p>
        </p:txBody>
      </p:sp>
    </p:spTree>
    <p:extLst>
      <p:ext uri="{BB962C8B-B14F-4D97-AF65-F5344CB8AC3E}">
        <p14:creationId xmlns:p14="http://schemas.microsoft.com/office/powerpoint/2010/main" val="3653073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6A5AA-5005-B8CC-CFA1-8C9E443DB041}"/>
              </a:ext>
            </a:extLst>
          </p:cNvPr>
          <p:cNvSpPr>
            <a:spLocks noGrp="1"/>
          </p:cNvSpPr>
          <p:nvPr>
            <p:ph type="title"/>
          </p:nvPr>
        </p:nvSpPr>
        <p:spPr/>
        <p:txBody>
          <a:bodyPr/>
          <a:lstStyle/>
          <a:p>
            <a:r>
              <a:rPr lang="en-GB" dirty="0"/>
              <a:t>Principe</a:t>
            </a:r>
            <a:endParaRPr lang="en-BE" dirty="0"/>
          </a:p>
        </p:txBody>
      </p:sp>
      <p:sp>
        <p:nvSpPr>
          <p:cNvPr id="3" name="Content Placeholder 2">
            <a:extLst>
              <a:ext uri="{FF2B5EF4-FFF2-40B4-BE49-F238E27FC236}">
                <a16:creationId xmlns:a16="http://schemas.microsoft.com/office/drawing/2014/main" id="{7BDA107A-B37B-91BD-76A6-900AFF41EABC}"/>
              </a:ext>
            </a:extLst>
          </p:cNvPr>
          <p:cNvSpPr>
            <a:spLocks noGrp="1"/>
          </p:cNvSpPr>
          <p:nvPr>
            <p:ph idx="1"/>
          </p:nvPr>
        </p:nvSpPr>
        <p:spPr/>
        <p:txBody>
          <a:bodyPr/>
          <a:lstStyle/>
          <a:p>
            <a:r>
              <a:rPr lang="en-GB" dirty="0" err="1"/>
              <a:t>Verkoop</a:t>
            </a:r>
            <a:r>
              <a:rPr lang="en-GB" dirty="0"/>
              <a:t> van </a:t>
            </a:r>
            <a:r>
              <a:rPr lang="en-GB" dirty="0" err="1"/>
              <a:t>producten</a:t>
            </a:r>
            <a:r>
              <a:rPr lang="en-GB" dirty="0"/>
              <a:t> </a:t>
            </a:r>
            <a:r>
              <a:rPr lang="en-GB" dirty="0" err="1"/>
              <a:t>en</a:t>
            </a:r>
            <a:r>
              <a:rPr lang="en-GB" dirty="0"/>
              <a:t> </a:t>
            </a:r>
            <a:r>
              <a:rPr lang="en-GB" dirty="0" err="1"/>
              <a:t>diensten</a:t>
            </a:r>
            <a:r>
              <a:rPr lang="en-GB" dirty="0"/>
              <a:t> </a:t>
            </a:r>
            <a:r>
              <a:rPr lang="en-GB" dirty="0" err="1"/>
              <a:t>onder</a:t>
            </a:r>
            <a:r>
              <a:rPr lang="en-GB" dirty="0"/>
              <a:t> </a:t>
            </a:r>
            <a:r>
              <a:rPr lang="en-GB" dirty="0" err="1"/>
              <a:t>bezwarende</a:t>
            </a:r>
            <a:r>
              <a:rPr lang="en-GB" dirty="0"/>
              <a:t> </a:t>
            </a:r>
            <a:r>
              <a:rPr lang="en-GB" dirty="0" err="1"/>
              <a:t>titel</a:t>
            </a:r>
            <a:r>
              <a:rPr lang="en-GB" dirty="0"/>
              <a:t> =&gt; </a:t>
            </a:r>
            <a:r>
              <a:rPr lang="en-GB" dirty="0" err="1"/>
              <a:t>onderworpen</a:t>
            </a:r>
            <a:r>
              <a:rPr lang="en-GB" dirty="0"/>
              <a:t> </a:t>
            </a:r>
            <a:r>
              <a:rPr lang="en-GB" dirty="0" err="1"/>
              <a:t>aan</a:t>
            </a:r>
            <a:r>
              <a:rPr lang="en-GB" dirty="0"/>
              <a:t> BTW</a:t>
            </a:r>
          </a:p>
          <a:p>
            <a:pPr marL="0" indent="0">
              <a:buNone/>
            </a:pPr>
            <a:r>
              <a:rPr lang="en-GB" dirty="0"/>
              <a:t>	=&gt; </a:t>
            </a:r>
            <a:r>
              <a:rPr lang="en-GB" dirty="0" err="1"/>
              <a:t>noodzaak</a:t>
            </a:r>
            <a:r>
              <a:rPr lang="en-GB" dirty="0"/>
              <a:t> : </a:t>
            </a:r>
            <a:r>
              <a:rPr lang="en-GB" dirty="0" err="1"/>
              <a:t>rechtstreeks</a:t>
            </a:r>
            <a:r>
              <a:rPr lang="en-GB" dirty="0"/>
              <a:t> </a:t>
            </a:r>
            <a:r>
              <a:rPr lang="en-GB" dirty="0" err="1"/>
              <a:t>en</a:t>
            </a:r>
            <a:r>
              <a:rPr lang="en-GB" dirty="0"/>
              <a:t> </a:t>
            </a:r>
            <a:r>
              <a:rPr lang="en-GB" dirty="0" err="1"/>
              <a:t>onmiddellijk</a:t>
            </a:r>
            <a:r>
              <a:rPr lang="en-GB" dirty="0"/>
              <a:t> </a:t>
            </a:r>
            <a:r>
              <a:rPr lang="en-GB" dirty="0" err="1"/>
              <a:t>verband</a:t>
            </a:r>
            <a:r>
              <a:rPr lang="en-GB" dirty="0"/>
              <a:t> </a:t>
            </a:r>
            <a:r>
              <a:rPr lang="en-GB" dirty="0" err="1"/>
              <a:t>tussen</a:t>
            </a:r>
            <a:r>
              <a:rPr lang="en-GB" dirty="0"/>
              <a:t> de </a:t>
            </a:r>
            <a:r>
              <a:rPr lang="en-GB" dirty="0" err="1"/>
              <a:t>betaalde</a:t>
            </a:r>
            <a:r>
              <a:rPr lang="en-GB" dirty="0"/>
              <a:t> </a:t>
            </a:r>
            <a:r>
              <a:rPr lang="en-GB" dirty="0" err="1"/>
              <a:t>vergoeding</a:t>
            </a:r>
            <a:r>
              <a:rPr lang="en-GB" dirty="0"/>
              <a:t> 	</a:t>
            </a:r>
            <a:r>
              <a:rPr lang="en-GB" dirty="0" err="1"/>
              <a:t>en</a:t>
            </a:r>
            <a:r>
              <a:rPr lang="en-GB" dirty="0"/>
              <a:t> de </a:t>
            </a:r>
            <a:r>
              <a:rPr lang="en-GB" dirty="0" err="1"/>
              <a:t>verkochte</a:t>
            </a:r>
            <a:r>
              <a:rPr lang="en-GB" dirty="0"/>
              <a:t> </a:t>
            </a:r>
            <a:r>
              <a:rPr lang="en-GB" dirty="0" err="1"/>
              <a:t>dienst</a:t>
            </a:r>
            <a:r>
              <a:rPr lang="en-GB" dirty="0"/>
              <a:t> of </a:t>
            </a:r>
            <a:r>
              <a:rPr lang="en-GB" dirty="0" err="1"/>
              <a:t>goed</a:t>
            </a:r>
            <a:endParaRPr lang="en-GB" dirty="0"/>
          </a:p>
          <a:p>
            <a:pPr marL="0" indent="0">
              <a:buNone/>
            </a:pPr>
            <a:r>
              <a:rPr lang="en-GB" dirty="0" err="1"/>
              <a:t>Tenzij</a:t>
            </a:r>
            <a:r>
              <a:rPr lang="en-GB" dirty="0"/>
              <a:t> : </a:t>
            </a:r>
            <a:r>
              <a:rPr lang="en-GB" dirty="0" err="1"/>
              <a:t>vrijgesteld</a:t>
            </a:r>
            <a:r>
              <a:rPr lang="en-GB" dirty="0"/>
              <a:t> op basis van art. </a:t>
            </a:r>
            <a:r>
              <a:rPr lang="nl-BE" sz="1800" dirty="0">
                <a:effectLst/>
                <a:latin typeface="Calibri" panose="020F0502020204030204" pitchFamily="34" charset="0"/>
                <a:ea typeface="Calibri" panose="020F0502020204030204" pitchFamily="34" charset="0"/>
              </a:rPr>
              <a:t>44, § 2, 1° tot 4°, 6°, 7°, 9° en 11° van het WBTW</a:t>
            </a:r>
            <a:endParaRPr lang="en-GB" dirty="0"/>
          </a:p>
          <a:p>
            <a:pPr marL="0" indent="0">
              <a:buNone/>
            </a:pPr>
            <a:r>
              <a:rPr lang="en-GB" dirty="0" err="1"/>
              <a:t>Opmerkingen</a:t>
            </a:r>
            <a:r>
              <a:rPr lang="en-GB" dirty="0"/>
              <a:t> :</a:t>
            </a:r>
          </a:p>
          <a:p>
            <a:r>
              <a:rPr lang="en-GB" dirty="0"/>
              <a:t>Het </a:t>
            </a:r>
            <a:r>
              <a:rPr lang="en-GB" dirty="0" err="1"/>
              <a:t>feit</a:t>
            </a:r>
            <a:r>
              <a:rPr lang="en-GB" dirty="0"/>
              <a:t> </a:t>
            </a:r>
            <a:r>
              <a:rPr lang="en-GB" dirty="0" err="1"/>
              <a:t>dat</a:t>
            </a:r>
            <a:r>
              <a:rPr lang="en-GB" dirty="0"/>
              <a:t> de </a:t>
            </a:r>
            <a:r>
              <a:rPr lang="en-GB" dirty="0" err="1"/>
              <a:t>opbrengst</a:t>
            </a:r>
            <a:r>
              <a:rPr lang="en-GB" dirty="0"/>
              <a:t> </a:t>
            </a:r>
            <a:r>
              <a:rPr lang="en-GB" dirty="0" err="1"/>
              <a:t>weggeschonken</a:t>
            </a:r>
            <a:r>
              <a:rPr lang="en-GB" dirty="0"/>
              <a:t> </a:t>
            </a:r>
            <a:r>
              <a:rPr lang="en-GB" dirty="0" err="1"/>
              <a:t>wordt</a:t>
            </a:r>
            <a:r>
              <a:rPr lang="en-GB" dirty="0"/>
              <a:t> =&gt; </a:t>
            </a:r>
            <a:r>
              <a:rPr lang="en-GB" dirty="0" err="1"/>
              <a:t>verandert</a:t>
            </a:r>
            <a:r>
              <a:rPr lang="en-GB" dirty="0"/>
              <a:t> </a:t>
            </a:r>
            <a:r>
              <a:rPr lang="en-GB" dirty="0" err="1"/>
              <a:t>dit</a:t>
            </a:r>
            <a:r>
              <a:rPr lang="en-GB" dirty="0"/>
              <a:t> </a:t>
            </a:r>
            <a:r>
              <a:rPr lang="en-GB" dirty="0" err="1"/>
              <a:t>principe</a:t>
            </a:r>
            <a:r>
              <a:rPr lang="en-GB" dirty="0"/>
              <a:t> </a:t>
            </a:r>
            <a:r>
              <a:rPr lang="en-GB" dirty="0" err="1"/>
              <a:t>niet</a:t>
            </a:r>
            <a:endParaRPr lang="en-GB" dirty="0"/>
          </a:p>
          <a:p>
            <a:r>
              <a:rPr lang="en-GB" dirty="0" err="1"/>
              <a:t>Een</a:t>
            </a:r>
            <a:r>
              <a:rPr lang="en-GB" dirty="0"/>
              <a:t> </a:t>
            </a:r>
            <a:r>
              <a:rPr lang="en-GB" dirty="0" err="1"/>
              <a:t>vzw</a:t>
            </a:r>
            <a:r>
              <a:rPr lang="en-GB" dirty="0"/>
              <a:t> of </a:t>
            </a:r>
            <a:r>
              <a:rPr lang="en-GB" dirty="0" err="1"/>
              <a:t>feitelijke</a:t>
            </a:r>
            <a:r>
              <a:rPr lang="en-GB" dirty="0"/>
              <a:t> </a:t>
            </a:r>
            <a:r>
              <a:rPr lang="en-GB" dirty="0" err="1"/>
              <a:t>vereniging</a:t>
            </a:r>
            <a:r>
              <a:rPr lang="en-GB" dirty="0"/>
              <a:t> =&gt; </a:t>
            </a:r>
            <a:r>
              <a:rPr lang="en-GB" dirty="0" err="1"/>
              <a:t>geen</a:t>
            </a:r>
            <a:r>
              <a:rPr lang="en-GB" dirty="0"/>
              <a:t> </a:t>
            </a:r>
            <a:r>
              <a:rPr lang="en-GB" dirty="0" err="1"/>
              <a:t>verschil</a:t>
            </a:r>
            <a:endParaRPr lang="en-GB" dirty="0"/>
          </a:p>
          <a:p>
            <a:pPr marL="0" indent="0">
              <a:buNone/>
            </a:pPr>
            <a:endParaRPr lang="en-BE" dirty="0"/>
          </a:p>
        </p:txBody>
      </p:sp>
    </p:spTree>
    <p:extLst>
      <p:ext uri="{BB962C8B-B14F-4D97-AF65-F5344CB8AC3E}">
        <p14:creationId xmlns:p14="http://schemas.microsoft.com/office/powerpoint/2010/main" val="39378792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7FF0-A0B8-D848-4D1B-7227F57F8FC1}"/>
              </a:ext>
            </a:extLst>
          </p:cNvPr>
          <p:cNvSpPr>
            <a:spLocks noGrp="1"/>
          </p:cNvSpPr>
          <p:nvPr>
            <p:ph type="title"/>
          </p:nvPr>
        </p:nvSpPr>
        <p:spPr/>
        <p:txBody>
          <a:bodyPr/>
          <a:lstStyle/>
          <a:p>
            <a:r>
              <a:rPr lang="en-GB" dirty="0" err="1"/>
              <a:t>Voorwaarden</a:t>
            </a:r>
            <a:r>
              <a:rPr lang="en-GB" dirty="0"/>
              <a:t> </a:t>
            </a:r>
            <a:r>
              <a:rPr lang="en-GB" dirty="0" err="1"/>
              <a:t>voor</a:t>
            </a:r>
            <a:r>
              <a:rPr lang="en-GB" dirty="0"/>
              <a:t> de </a:t>
            </a:r>
            <a:r>
              <a:rPr lang="en-GB" dirty="0" err="1"/>
              <a:t>toepassing</a:t>
            </a:r>
            <a:r>
              <a:rPr lang="en-GB" dirty="0"/>
              <a:t> van de </a:t>
            </a:r>
            <a:r>
              <a:rPr lang="en-GB" dirty="0" err="1"/>
              <a:t>vrijstelling</a:t>
            </a:r>
            <a:endParaRPr lang="en-BE" dirty="0"/>
          </a:p>
        </p:txBody>
      </p:sp>
      <p:sp>
        <p:nvSpPr>
          <p:cNvPr id="3" name="Content Placeholder 2">
            <a:extLst>
              <a:ext uri="{FF2B5EF4-FFF2-40B4-BE49-F238E27FC236}">
                <a16:creationId xmlns:a16="http://schemas.microsoft.com/office/drawing/2014/main" id="{63B0B7C8-69D2-C091-A3B4-054B5644D03F}"/>
              </a:ext>
            </a:extLst>
          </p:cNvPr>
          <p:cNvSpPr>
            <a:spLocks noGrp="1"/>
          </p:cNvSpPr>
          <p:nvPr>
            <p:ph idx="1"/>
          </p:nvPr>
        </p:nvSpPr>
        <p:spPr>
          <a:xfrm>
            <a:off x="1451579" y="2015732"/>
            <a:ext cx="9603275" cy="3893362"/>
          </a:xfrm>
        </p:spPr>
        <p:txBody>
          <a:bodyPr/>
          <a:lstStyle/>
          <a:p>
            <a:r>
              <a:rPr lang="nl-BE" sz="1800" dirty="0">
                <a:effectLst/>
                <a:latin typeface="Calibri" panose="020F0502020204030204" pitchFamily="34" charset="0"/>
                <a:ea typeface="Calibri" panose="020F0502020204030204" pitchFamily="34" charset="0"/>
              </a:rPr>
              <a:t>De werkzaamheid moet georganiseerd worden door een instelling waarvan de handelingen in het kader van haar </a:t>
            </a:r>
            <a:r>
              <a:rPr lang="nl-BE" sz="1800" b="1" dirty="0">
                <a:effectLst/>
                <a:latin typeface="Calibri" panose="020F0502020204030204" pitchFamily="34" charset="0"/>
                <a:ea typeface="Calibri" panose="020F0502020204030204" pitchFamily="34" charset="0"/>
              </a:rPr>
              <a:t>gebruikelijke activiteiten</a:t>
            </a:r>
            <a:r>
              <a:rPr lang="nl-BE" sz="1800" dirty="0">
                <a:effectLst/>
                <a:latin typeface="Calibri" panose="020F0502020204030204" pitchFamily="34" charset="0"/>
                <a:ea typeface="Calibri" panose="020F0502020204030204" pitchFamily="34" charset="0"/>
              </a:rPr>
              <a:t> als belastingplichtige </a:t>
            </a:r>
            <a:r>
              <a:rPr lang="nl-BE" sz="1800" b="1" dirty="0">
                <a:effectLst/>
                <a:latin typeface="Calibri" panose="020F0502020204030204" pitchFamily="34" charset="0"/>
                <a:ea typeface="Calibri" panose="020F0502020204030204" pitchFamily="34" charset="0"/>
              </a:rPr>
              <a:t>vrijgesteld</a:t>
            </a:r>
            <a:r>
              <a:rPr lang="nl-BE" sz="1800" dirty="0">
                <a:effectLst/>
                <a:latin typeface="Calibri" panose="020F0502020204030204" pitchFamily="34" charset="0"/>
                <a:ea typeface="Calibri" panose="020F0502020204030204" pitchFamily="34" charset="0"/>
              </a:rPr>
              <a:t> zijn van btw op grond van art. 44, § 2, 1° tot 4°, 6°, 7°, 9° en 11°. Verder is ook van belang dat deze instellingen </a:t>
            </a:r>
            <a:r>
              <a:rPr lang="nl-BE" sz="1800" b="1" dirty="0">
                <a:effectLst/>
                <a:latin typeface="Calibri" panose="020F0502020204030204" pitchFamily="34" charset="0"/>
                <a:ea typeface="Calibri" panose="020F0502020204030204" pitchFamily="34" charset="0"/>
              </a:rPr>
              <a:t>zelf als organisator optreden</a:t>
            </a:r>
          </a:p>
          <a:p>
            <a:r>
              <a:rPr lang="nl-BE" sz="1800" dirty="0">
                <a:effectLst/>
                <a:latin typeface="Calibri" panose="020F0502020204030204" pitchFamily="34" charset="0"/>
                <a:ea typeface="Calibri" panose="020F0502020204030204" pitchFamily="34" charset="0"/>
              </a:rPr>
              <a:t>De handeling vormt geen economische activiteit van de instelling: ze is slechts </a:t>
            </a:r>
            <a:r>
              <a:rPr lang="nl-BE" sz="1800" b="1" dirty="0">
                <a:effectLst/>
                <a:latin typeface="Calibri" panose="020F0502020204030204" pitchFamily="34" charset="0"/>
                <a:ea typeface="Calibri" panose="020F0502020204030204" pitchFamily="34" charset="0"/>
              </a:rPr>
              <a:t>occasioneel </a:t>
            </a:r>
            <a:r>
              <a:rPr lang="nl-BE" sz="1800" dirty="0">
                <a:effectLst/>
                <a:latin typeface="Calibri" panose="020F0502020204030204" pitchFamily="34" charset="0"/>
                <a:ea typeface="Calibri" panose="020F0502020204030204" pitchFamily="34" charset="0"/>
              </a:rPr>
              <a:t>van aard en is erop gericht om financiële steun te verkrijgen</a:t>
            </a:r>
          </a:p>
          <a:p>
            <a:r>
              <a:rPr lang="nl-BE" sz="1800" dirty="0">
                <a:solidFill>
                  <a:srgbClr val="000000"/>
                </a:solidFill>
                <a:effectLst/>
                <a:latin typeface="Calibri" panose="020F0502020204030204" pitchFamily="34" charset="0"/>
                <a:ea typeface="Calibri" panose="020F0502020204030204" pitchFamily="34" charset="0"/>
              </a:rPr>
              <a:t>De handeling mag </a:t>
            </a:r>
            <a:r>
              <a:rPr lang="nl-BE" sz="1800" b="1" dirty="0">
                <a:solidFill>
                  <a:srgbClr val="000000"/>
                </a:solidFill>
                <a:effectLst/>
                <a:latin typeface="Calibri" panose="020F0502020204030204" pitchFamily="34" charset="0"/>
                <a:ea typeface="Calibri" panose="020F0502020204030204" pitchFamily="34" charset="0"/>
              </a:rPr>
              <a:t>geen concurrentieverstoring</a:t>
            </a:r>
            <a:r>
              <a:rPr lang="nl-BE" sz="1800" dirty="0">
                <a:solidFill>
                  <a:srgbClr val="000000"/>
                </a:solidFill>
                <a:effectLst/>
                <a:latin typeface="Calibri" panose="020F0502020204030204" pitchFamily="34" charset="0"/>
                <a:ea typeface="Calibri" panose="020F0502020204030204" pitchFamily="34" charset="0"/>
              </a:rPr>
              <a:t> veroorzaken met andere economische operatoren die gelijkaardige handelingen verrichten</a:t>
            </a:r>
            <a:r>
              <a:rPr lang="nl-BE" sz="1800" dirty="0">
                <a:solidFill>
                  <a:srgbClr val="000000"/>
                </a:solidFill>
                <a:latin typeface="Calibri" panose="020F0502020204030204" pitchFamily="34" charset="0"/>
                <a:ea typeface="Calibri" panose="020F0502020204030204" pitchFamily="34" charset="0"/>
              </a:rPr>
              <a:t> (praktijk : max. 4 evenementen per jaar)</a:t>
            </a:r>
          </a:p>
          <a:p>
            <a:endParaRPr lang="nl-BE" sz="1800" dirty="0">
              <a:solidFill>
                <a:srgbClr val="000000"/>
              </a:solidFill>
              <a:latin typeface="Calibri" panose="020F0502020204030204" pitchFamily="34" charset="0"/>
              <a:ea typeface="Calibri" panose="020F0502020204030204" pitchFamily="34" charset="0"/>
            </a:endParaRPr>
          </a:p>
          <a:p>
            <a:pPr marL="0" indent="0">
              <a:buNone/>
            </a:pPr>
            <a:r>
              <a:rPr lang="nl-BE" sz="1800" dirty="0">
                <a:solidFill>
                  <a:srgbClr val="000000"/>
                </a:solidFill>
                <a:latin typeface="Calibri" panose="020F0502020204030204" pitchFamily="34" charset="0"/>
                <a:ea typeface="Calibri" panose="020F0502020204030204" pitchFamily="34" charset="0"/>
              </a:rPr>
              <a:t>=&gt; Voorwaarden vervuld =&gt; vrijgesteld van BTW</a:t>
            </a:r>
          </a:p>
          <a:p>
            <a:endParaRPr lang="nl-BE" sz="18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733716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346C2-0C4A-2A0D-B3D8-D53879518B5B}"/>
              </a:ext>
            </a:extLst>
          </p:cNvPr>
          <p:cNvSpPr>
            <a:spLocks noGrp="1"/>
          </p:cNvSpPr>
          <p:nvPr>
            <p:ph type="title"/>
          </p:nvPr>
        </p:nvSpPr>
        <p:spPr/>
        <p:txBody>
          <a:bodyPr/>
          <a:lstStyle/>
          <a:p>
            <a:r>
              <a:rPr lang="en-GB" dirty="0"/>
              <a:t>Meer info ?	</a:t>
            </a:r>
            <a:endParaRPr lang="en-BE" dirty="0"/>
          </a:p>
        </p:txBody>
      </p:sp>
      <p:sp>
        <p:nvSpPr>
          <p:cNvPr id="3" name="Content Placeholder 2">
            <a:extLst>
              <a:ext uri="{FF2B5EF4-FFF2-40B4-BE49-F238E27FC236}">
                <a16:creationId xmlns:a16="http://schemas.microsoft.com/office/drawing/2014/main" id="{09AD9DFF-9854-E6B3-FBAC-A2C19BE761A3}"/>
              </a:ext>
            </a:extLst>
          </p:cNvPr>
          <p:cNvSpPr>
            <a:spLocks noGrp="1"/>
          </p:cNvSpPr>
          <p:nvPr>
            <p:ph idx="1"/>
          </p:nvPr>
        </p:nvSpPr>
        <p:spPr/>
        <p:txBody>
          <a:bodyPr/>
          <a:lstStyle/>
          <a:p>
            <a:r>
              <a:rPr lang="en-GB" dirty="0"/>
              <a:t>Meer </a:t>
            </a:r>
            <a:r>
              <a:rPr lang="en-GB" dirty="0" err="1"/>
              <a:t>gedetailleerde</a:t>
            </a:r>
            <a:r>
              <a:rPr lang="en-GB" dirty="0"/>
              <a:t> info =&gt; op Polaris</a:t>
            </a:r>
          </a:p>
          <a:p>
            <a:endParaRPr lang="en-GB" dirty="0"/>
          </a:p>
          <a:p>
            <a:r>
              <a:rPr lang="en-GB" dirty="0" err="1"/>
              <a:t>Enige</a:t>
            </a:r>
            <a:r>
              <a:rPr lang="en-GB" dirty="0"/>
              <a:t> </a:t>
            </a:r>
            <a:r>
              <a:rPr lang="en-GB" dirty="0" err="1"/>
              <a:t>oplossing</a:t>
            </a:r>
            <a:r>
              <a:rPr lang="en-GB" dirty="0"/>
              <a:t> : de </a:t>
            </a:r>
            <a:r>
              <a:rPr lang="en-GB" dirty="0" err="1"/>
              <a:t>activiteiten</a:t>
            </a:r>
            <a:r>
              <a:rPr lang="en-GB" dirty="0"/>
              <a:t> van de club </a:t>
            </a:r>
            <a:r>
              <a:rPr lang="en-GB" dirty="0" err="1"/>
              <a:t>kritisch</a:t>
            </a:r>
            <a:r>
              <a:rPr lang="en-GB" dirty="0"/>
              <a:t> </a:t>
            </a:r>
            <a:r>
              <a:rPr lang="en-GB" dirty="0" err="1"/>
              <a:t>beoordelen</a:t>
            </a:r>
            <a:r>
              <a:rPr lang="en-GB" dirty="0"/>
              <a:t>.</a:t>
            </a:r>
            <a:endParaRPr lang="en-BE" dirty="0"/>
          </a:p>
        </p:txBody>
      </p:sp>
    </p:spTree>
    <p:extLst>
      <p:ext uri="{BB962C8B-B14F-4D97-AF65-F5344CB8AC3E}">
        <p14:creationId xmlns:p14="http://schemas.microsoft.com/office/powerpoint/2010/main" val="1056133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CC969-E670-9F06-8510-DC0F46FBDFAE}"/>
              </a:ext>
            </a:extLst>
          </p:cNvPr>
          <p:cNvSpPr>
            <a:spLocks noGrp="1"/>
          </p:cNvSpPr>
          <p:nvPr>
            <p:ph type="title"/>
          </p:nvPr>
        </p:nvSpPr>
        <p:spPr/>
        <p:txBody>
          <a:bodyPr/>
          <a:lstStyle/>
          <a:p>
            <a:r>
              <a:rPr lang="en-GB" dirty="0"/>
              <a:t>Het district D2130</a:t>
            </a:r>
            <a:endParaRPr lang="en-BE" dirty="0"/>
          </a:p>
        </p:txBody>
      </p:sp>
      <p:sp>
        <p:nvSpPr>
          <p:cNvPr id="3" name="Content Placeholder 2">
            <a:extLst>
              <a:ext uri="{FF2B5EF4-FFF2-40B4-BE49-F238E27FC236}">
                <a16:creationId xmlns:a16="http://schemas.microsoft.com/office/drawing/2014/main" id="{46B21D1C-98CE-E991-CD96-0BE33114D6DE}"/>
              </a:ext>
            </a:extLst>
          </p:cNvPr>
          <p:cNvSpPr>
            <a:spLocks noGrp="1"/>
          </p:cNvSpPr>
          <p:nvPr>
            <p:ph idx="1"/>
          </p:nvPr>
        </p:nvSpPr>
        <p:spPr/>
        <p:txBody>
          <a:bodyPr/>
          <a:lstStyle/>
          <a:p>
            <a:r>
              <a:rPr lang="en-GB" dirty="0"/>
              <a:t>Tot </a:t>
            </a:r>
            <a:r>
              <a:rPr lang="en-GB" dirty="0" err="1"/>
              <a:t>januari</a:t>
            </a:r>
            <a:r>
              <a:rPr lang="en-GB" dirty="0"/>
              <a:t> 2022 : </a:t>
            </a:r>
            <a:r>
              <a:rPr lang="en-GB" dirty="0" err="1"/>
              <a:t>een</a:t>
            </a:r>
            <a:r>
              <a:rPr lang="en-GB" dirty="0"/>
              <a:t> </a:t>
            </a:r>
            <a:r>
              <a:rPr lang="en-GB" dirty="0" err="1"/>
              <a:t>feitelijke</a:t>
            </a:r>
            <a:r>
              <a:rPr lang="en-GB" dirty="0"/>
              <a:t> </a:t>
            </a:r>
            <a:r>
              <a:rPr lang="en-GB" dirty="0" err="1"/>
              <a:t>vereniging</a:t>
            </a:r>
            <a:endParaRPr lang="en-GB" dirty="0"/>
          </a:p>
          <a:p>
            <a:r>
              <a:rPr lang="en-GB" dirty="0" err="1"/>
              <a:t>Sindsdien</a:t>
            </a:r>
            <a:r>
              <a:rPr lang="en-GB" dirty="0"/>
              <a:t> : </a:t>
            </a:r>
            <a:r>
              <a:rPr lang="en-GB" dirty="0" err="1"/>
              <a:t>een</a:t>
            </a:r>
            <a:r>
              <a:rPr lang="en-GB" dirty="0"/>
              <a:t> </a:t>
            </a:r>
            <a:r>
              <a:rPr lang="en-GB" dirty="0" err="1"/>
              <a:t>vzw</a:t>
            </a:r>
            <a:endParaRPr lang="en-GB" dirty="0"/>
          </a:p>
          <a:p>
            <a:endParaRPr lang="en-GB" dirty="0"/>
          </a:p>
          <a:p>
            <a:pPr>
              <a:buFont typeface="Symbol" panose="05050102010706020507" pitchFamily="18" charset="2"/>
              <a:buChar char="Þ"/>
            </a:pPr>
            <a:r>
              <a:rPr lang="en-GB" dirty="0"/>
              <a:t>Eigen </a:t>
            </a:r>
            <a:r>
              <a:rPr lang="en-GB" dirty="0" err="1"/>
              <a:t>rechtspersoon</a:t>
            </a:r>
            <a:r>
              <a:rPr lang="en-GB" dirty="0"/>
              <a:t> met eigen </a:t>
            </a:r>
            <a:r>
              <a:rPr lang="en-GB" dirty="0" err="1"/>
              <a:t>bankrekeningen</a:t>
            </a:r>
            <a:endParaRPr lang="en-GB" dirty="0"/>
          </a:p>
          <a:p>
            <a:pPr lvl="1">
              <a:buFont typeface="Symbol" panose="05050102010706020507" pitchFamily="18" charset="2"/>
              <a:buChar char="Þ"/>
            </a:pPr>
            <a:r>
              <a:rPr lang="en-GB" dirty="0"/>
              <a:t> </a:t>
            </a:r>
            <a:r>
              <a:rPr lang="en-GB" dirty="0" err="1"/>
              <a:t>Rekeningen</a:t>
            </a:r>
            <a:r>
              <a:rPr lang="en-GB" dirty="0"/>
              <a:t> van de </a:t>
            </a:r>
            <a:r>
              <a:rPr lang="en-GB" dirty="0" err="1"/>
              <a:t>feitelijke</a:t>
            </a:r>
            <a:r>
              <a:rPr lang="en-GB" dirty="0"/>
              <a:t> </a:t>
            </a:r>
            <a:r>
              <a:rPr lang="en-GB" dirty="0" err="1"/>
              <a:t>vereniging</a:t>
            </a:r>
            <a:r>
              <a:rPr lang="en-GB" dirty="0"/>
              <a:t> </a:t>
            </a:r>
            <a:r>
              <a:rPr lang="en-GB" dirty="0" err="1"/>
              <a:t>worden</a:t>
            </a:r>
            <a:r>
              <a:rPr lang="en-GB" dirty="0"/>
              <a:t> de </a:t>
            </a:r>
            <a:r>
              <a:rPr lang="en-GB" dirty="0" err="1"/>
              <a:t>komende</a:t>
            </a:r>
            <a:r>
              <a:rPr lang="en-GB" dirty="0"/>
              <a:t> </a:t>
            </a:r>
            <a:r>
              <a:rPr lang="en-GB" dirty="0" err="1"/>
              <a:t>weken</a:t>
            </a:r>
            <a:r>
              <a:rPr lang="en-GB" dirty="0"/>
              <a:t> </a:t>
            </a:r>
            <a:r>
              <a:rPr lang="en-GB" dirty="0" err="1"/>
              <a:t>afgesloten</a:t>
            </a:r>
            <a:endParaRPr lang="en-GB" dirty="0"/>
          </a:p>
          <a:p>
            <a:pPr lvl="1">
              <a:buFont typeface="Symbol" panose="05050102010706020507" pitchFamily="18" charset="2"/>
              <a:buChar char="Þ"/>
            </a:pPr>
            <a:r>
              <a:rPr lang="en-GB" dirty="0"/>
              <a:t> </a:t>
            </a:r>
            <a:r>
              <a:rPr lang="en-GB" dirty="0" err="1"/>
              <a:t>Enkel</a:t>
            </a:r>
            <a:r>
              <a:rPr lang="en-GB" dirty="0"/>
              <a:t> </a:t>
            </a:r>
            <a:r>
              <a:rPr lang="en-GB" dirty="0" err="1"/>
              <a:t>nog</a:t>
            </a:r>
            <a:r>
              <a:rPr lang="en-GB" dirty="0"/>
              <a:t> </a:t>
            </a:r>
            <a:r>
              <a:rPr lang="en-GB" dirty="0" err="1"/>
              <a:t>betalingen</a:t>
            </a:r>
            <a:r>
              <a:rPr lang="en-GB" dirty="0"/>
              <a:t> op de </a:t>
            </a:r>
            <a:r>
              <a:rPr lang="en-GB" dirty="0" err="1"/>
              <a:t>rekeningen</a:t>
            </a:r>
            <a:r>
              <a:rPr lang="en-GB" dirty="0"/>
              <a:t> van de </a:t>
            </a:r>
            <a:r>
              <a:rPr lang="en-GB" dirty="0" err="1"/>
              <a:t>vzw</a:t>
            </a:r>
            <a:endParaRPr lang="en-BE" dirty="0"/>
          </a:p>
        </p:txBody>
      </p:sp>
    </p:spTree>
    <p:extLst>
      <p:ext uri="{BB962C8B-B14F-4D97-AF65-F5344CB8AC3E}">
        <p14:creationId xmlns:p14="http://schemas.microsoft.com/office/powerpoint/2010/main" val="3960392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A0479-FDE2-8135-762E-1C44326A8788}"/>
              </a:ext>
            </a:extLst>
          </p:cNvPr>
          <p:cNvSpPr>
            <a:spLocks noGrp="1"/>
          </p:cNvSpPr>
          <p:nvPr>
            <p:ph type="title"/>
          </p:nvPr>
        </p:nvSpPr>
        <p:spPr/>
        <p:txBody>
          <a:bodyPr/>
          <a:lstStyle/>
          <a:p>
            <a:r>
              <a:rPr lang="en-GB" dirty="0" err="1"/>
              <a:t>Waar</a:t>
            </a:r>
            <a:r>
              <a:rPr lang="en-GB" dirty="0"/>
              <a:t> </a:t>
            </a:r>
            <a:r>
              <a:rPr lang="en-GB" dirty="0" err="1"/>
              <a:t>kan</a:t>
            </a:r>
            <a:r>
              <a:rPr lang="en-GB" dirty="0"/>
              <a:t> je de </a:t>
            </a:r>
            <a:r>
              <a:rPr lang="en-GB" dirty="0" err="1"/>
              <a:t>rekeningnummers</a:t>
            </a:r>
            <a:r>
              <a:rPr lang="en-GB" dirty="0"/>
              <a:t> </a:t>
            </a:r>
            <a:r>
              <a:rPr lang="en-GB" dirty="0" err="1"/>
              <a:t>vinden</a:t>
            </a:r>
            <a:r>
              <a:rPr lang="en-GB" dirty="0"/>
              <a:t> ?</a:t>
            </a:r>
            <a:endParaRPr lang="en-BE" dirty="0"/>
          </a:p>
        </p:txBody>
      </p:sp>
      <p:sp>
        <p:nvSpPr>
          <p:cNvPr id="3" name="Content Placeholder 2">
            <a:extLst>
              <a:ext uri="{FF2B5EF4-FFF2-40B4-BE49-F238E27FC236}">
                <a16:creationId xmlns:a16="http://schemas.microsoft.com/office/drawing/2014/main" id="{36E3A421-B244-E4BC-5F83-1C60B203FE9D}"/>
              </a:ext>
            </a:extLst>
          </p:cNvPr>
          <p:cNvSpPr>
            <a:spLocks noGrp="1"/>
          </p:cNvSpPr>
          <p:nvPr>
            <p:ph idx="1"/>
          </p:nvPr>
        </p:nvSpPr>
        <p:spPr/>
        <p:txBody>
          <a:bodyPr/>
          <a:lstStyle/>
          <a:p>
            <a:r>
              <a:rPr lang="en-GB" dirty="0"/>
              <a:t>Op Polaris =&gt; de </a:t>
            </a:r>
            <a:r>
              <a:rPr lang="en-GB" dirty="0" err="1"/>
              <a:t>gegevens</a:t>
            </a:r>
            <a:r>
              <a:rPr lang="en-GB" dirty="0"/>
              <a:t> van de </a:t>
            </a:r>
            <a:r>
              <a:rPr lang="en-GB" dirty="0" err="1"/>
              <a:t>vzw</a:t>
            </a:r>
            <a:r>
              <a:rPr lang="en-GB" dirty="0"/>
              <a:t> (</a:t>
            </a:r>
            <a:r>
              <a:rPr lang="en-GB" dirty="0" err="1"/>
              <a:t>inclusief</a:t>
            </a:r>
            <a:r>
              <a:rPr lang="en-GB" dirty="0"/>
              <a:t> de </a:t>
            </a:r>
            <a:r>
              <a:rPr lang="en-GB" dirty="0" err="1"/>
              <a:t>bankrekeningnummers</a:t>
            </a:r>
            <a:r>
              <a:rPr lang="en-GB" dirty="0"/>
              <a:t>) </a:t>
            </a:r>
          </a:p>
          <a:p>
            <a:endParaRPr lang="en-GB" dirty="0"/>
          </a:p>
          <a:p>
            <a:r>
              <a:rPr lang="en-GB" dirty="0"/>
              <a:t>De </a:t>
            </a:r>
            <a:r>
              <a:rPr lang="en-GB" dirty="0" err="1"/>
              <a:t>bankrekeningnummers</a:t>
            </a:r>
            <a:r>
              <a:rPr lang="en-GB" dirty="0"/>
              <a:t> </a:t>
            </a:r>
            <a:r>
              <a:rPr lang="en-GB" dirty="0" err="1"/>
              <a:t>staan</a:t>
            </a:r>
            <a:r>
              <a:rPr lang="en-GB" dirty="0"/>
              <a:t> </a:t>
            </a:r>
            <a:r>
              <a:rPr lang="en-GB" dirty="0" err="1"/>
              <a:t>ook</a:t>
            </a:r>
            <a:r>
              <a:rPr lang="en-GB" dirty="0"/>
              <a:t> in Rotary Contact (</a:t>
            </a:r>
            <a:r>
              <a:rPr lang="en-GB" dirty="0" err="1"/>
              <a:t>iedere</a:t>
            </a:r>
            <a:r>
              <a:rPr lang="en-GB" dirty="0"/>
              <a:t> </a:t>
            </a:r>
            <a:r>
              <a:rPr lang="en-GB" dirty="0" err="1"/>
              <a:t>maand</a:t>
            </a:r>
            <a:r>
              <a:rPr lang="en-GB" dirty="0"/>
              <a:t> – alle </a:t>
            </a:r>
            <a:r>
              <a:rPr lang="en-GB" dirty="0" err="1"/>
              <a:t>Rotariërs</a:t>
            </a:r>
            <a:r>
              <a:rPr lang="en-GB" dirty="0"/>
              <a:t>)</a:t>
            </a:r>
            <a:endParaRPr lang="en-BE" dirty="0"/>
          </a:p>
        </p:txBody>
      </p:sp>
    </p:spTree>
    <p:extLst>
      <p:ext uri="{BB962C8B-B14F-4D97-AF65-F5344CB8AC3E}">
        <p14:creationId xmlns:p14="http://schemas.microsoft.com/office/powerpoint/2010/main" val="1337966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0E516-3CD1-EC70-F94A-690B76FF12F5}"/>
              </a:ext>
            </a:extLst>
          </p:cNvPr>
          <p:cNvSpPr>
            <a:spLocks noGrp="1"/>
          </p:cNvSpPr>
          <p:nvPr>
            <p:ph type="title"/>
          </p:nvPr>
        </p:nvSpPr>
        <p:spPr/>
        <p:txBody>
          <a:bodyPr/>
          <a:lstStyle/>
          <a:p>
            <a:r>
              <a:rPr lang="en-GB" dirty="0" err="1"/>
              <a:t>Welke</a:t>
            </a:r>
            <a:r>
              <a:rPr lang="en-GB" dirty="0"/>
              <a:t> </a:t>
            </a:r>
            <a:r>
              <a:rPr lang="en-GB" dirty="0" err="1"/>
              <a:t>betalingen</a:t>
            </a:r>
            <a:r>
              <a:rPr lang="en-GB" dirty="0"/>
              <a:t> </a:t>
            </a:r>
            <a:r>
              <a:rPr lang="en-GB" dirty="0" err="1"/>
              <a:t>kan</a:t>
            </a:r>
            <a:r>
              <a:rPr lang="en-GB" dirty="0"/>
              <a:t> </a:t>
            </a:r>
            <a:r>
              <a:rPr lang="en-GB" dirty="0" err="1"/>
              <a:t>een</a:t>
            </a:r>
            <a:r>
              <a:rPr lang="en-GB" dirty="0"/>
              <a:t> club </a:t>
            </a:r>
            <a:r>
              <a:rPr lang="en-GB" dirty="0" err="1"/>
              <a:t>verwachten</a:t>
            </a:r>
            <a:endParaRPr lang="en-BE" dirty="0"/>
          </a:p>
        </p:txBody>
      </p:sp>
      <p:sp>
        <p:nvSpPr>
          <p:cNvPr id="3" name="Content Placeholder 2">
            <a:extLst>
              <a:ext uri="{FF2B5EF4-FFF2-40B4-BE49-F238E27FC236}">
                <a16:creationId xmlns:a16="http://schemas.microsoft.com/office/drawing/2014/main" id="{38FF4561-F3BC-E283-329D-DAA910D19870}"/>
              </a:ext>
            </a:extLst>
          </p:cNvPr>
          <p:cNvSpPr>
            <a:spLocks noGrp="1"/>
          </p:cNvSpPr>
          <p:nvPr>
            <p:ph idx="1"/>
          </p:nvPr>
        </p:nvSpPr>
        <p:spPr>
          <a:xfrm>
            <a:off x="1451579" y="2015732"/>
            <a:ext cx="9603275" cy="3910615"/>
          </a:xfrm>
        </p:spPr>
        <p:txBody>
          <a:bodyPr/>
          <a:lstStyle/>
          <a:p>
            <a:r>
              <a:rPr lang="en-GB" dirty="0" err="1"/>
              <a:t>Lidgeld</a:t>
            </a:r>
            <a:r>
              <a:rPr lang="en-GB" dirty="0"/>
              <a:t> :</a:t>
            </a:r>
          </a:p>
          <a:p>
            <a:pPr lvl="1"/>
            <a:r>
              <a:rPr lang="en-GB" dirty="0"/>
              <a:t>Rotary International : </a:t>
            </a:r>
            <a:r>
              <a:rPr lang="en-GB" dirty="0" err="1"/>
              <a:t>halfjaarlijks</a:t>
            </a:r>
            <a:r>
              <a:rPr lang="en-GB" dirty="0"/>
              <a:t> (2)</a:t>
            </a:r>
          </a:p>
          <a:p>
            <a:pPr lvl="1"/>
            <a:r>
              <a:rPr lang="en-GB" dirty="0"/>
              <a:t>RBS : </a:t>
            </a:r>
            <a:r>
              <a:rPr lang="en-GB" dirty="0" err="1"/>
              <a:t>één</a:t>
            </a:r>
            <a:r>
              <a:rPr lang="en-GB" dirty="0"/>
              <a:t> </a:t>
            </a:r>
            <a:r>
              <a:rPr lang="en-GB" dirty="0" err="1"/>
              <a:t>maal</a:t>
            </a:r>
            <a:r>
              <a:rPr lang="en-GB" dirty="0"/>
              <a:t> per </a:t>
            </a:r>
            <a:r>
              <a:rPr lang="en-GB" dirty="0" err="1"/>
              <a:t>jaar</a:t>
            </a:r>
            <a:endParaRPr lang="en-GB" dirty="0"/>
          </a:p>
          <a:p>
            <a:pPr lvl="1"/>
            <a:r>
              <a:rPr lang="en-GB" dirty="0"/>
              <a:t>District : </a:t>
            </a:r>
            <a:r>
              <a:rPr lang="en-GB" dirty="0" err="1"/>
              <a:t>één</a:t>
            </a:r>
            <a:r>
              <a:rPr lang="en-GB" dirty="0"/>
              <a:t> </a:t>
            </a:r>
            <a:r>
              <a:rPr lang="en-GB" dirty="0" err="1"/>
              <a:t>maal</a:t>
            </a:r>
            <a:r>
              <a:rPr lang="en-GB" dirty="0"/>
              <a:t> per </a:t>
            </a:r>
            <a:r>
              <a:rPr lang="en-GB" dirty="0" err="1"/>
              <a:t>jaar</a:t>
            </a:r>
            <a:endParaRPr lang="en-GB" dirty="0"/>
          </a:p>
          <a:p>
            <a:r>
              <a:rPr lang="en-GB" dirty="0"/>
              <a:t>Rotary Foundation</a:t>
            </a:r>
          </a:p>
          <a:p>
            <a:pPr lvl="1"/>
            <a:r>
              <a:rPr lang="en-GB" dirty="0"/>
              <a:t>Annual Fund</a:t>
            </a:r>
          </a:p>
          <a:p>
            <a:pPr lvl="1"/>
            <a:r>
              <a:rPr lang="en-GB" dirty="0"/>
              <a:t>Polio Fund</a:t>
            </a:r>
          </a:p>
          <a:p>
            <a:pPr marL="457200" lvl="1" indent="0">
              <a:buNone/>
            </a:pPr>
            <a:r>
              <a:rPr lang="en-GB" dirty="0"/>
              <a:t>Let </a:t>
            </a:r>
            <a:r>
              <a:rPr lang="en-GB" dirty="0" err="1"/>
              <a:t>wel</a:t>
            </a:r>
            <a:r>
              <a:rPr lang="en-GB" dirty="0"/>
              <a:t> : </a:t>
            </a:r>
            <a:r>
              <a:rPr lang="en-GB" dirty="0" err="1"/>
              <a:t>bij</a:t>
            </a:r>
            <a:r>
              <a:rPr lang="en-GB" dirty="0"/>
              <a:t> </a:t>
            </a:r>
            <a:r>
              <a:rPr lang="en-GB" dirty="0" err="1"/>
              <a:t>voorkeur</a:t>
            </a:r>
            <a:r>
              <a:rPr lang="en-GB" dirty="0"/>
              <a:t> </a:t>
            </a:r>
            <a:r>
              <a:rPr lang="en-GB" dirty="0" err="1"/>
              <a:t>voor</a:t>
            </a:r>
            <a:r>
              <a:rPr lang="en-GB" dirty="0"/>
              <a:t> 20/06 =&gt; </a:t>
            </a:r>
            <a:r>
              <a:rPr lang="en-GB" dirty="0" err="1"/>
              <a:t>moet</a:t>
            </a:r>
            <a:r>
              <a:rPr lang="en-GB" dirty="0"/>
              <a:t> </a:t>
            </a:r>
            <a:r>
              <a:rPr lang="en-GB" dirty="0" err="1"/>
              <a:t>voor</a:t>
            </a:r>
            <a:r>
              <a:rPr lang="en-GB" dirty="0"/>
              <a:t> 01/07 op de </a:t>
            </a:r>
            <a:r>
              <a:rPr lang="en-GB" dirty="0" err="1"/>
              <a:t>rekening</a:t>
            </a:r>
            <a:r>
              <a:rPr lang="en-GB" dirty="0"/>
              <a:t> van RI </a:t>
            </a:r>
            <a:r>
              <a:rPr lang="en-GB" dirty="0" err="1"/>
              <a:t>staan</a:t>
            </a:r>
            <a:r>
              <a:rPr lang="en-GB" dirty="0"/>
              <a:t> !</a:t>
            </a:r>
          </a:p>
          <a:p>
            <a:r>
              <a:rPr lang="en-GB" dirty="0" err="1"/>
              <a:t>Af</a:t>
            </a:r>
            <a:r>
              <a:rPr lang="en-GB" dirty="0"/>
              <a:t> </a:t>
            </a:r>
            <a:r>
              <a:rPr lang="en-GB" dirty="0" err="1"/>
              <a:t>en</a:t>
            </a:r>
            <a:r>
              <a:rPr lang="en-GB" dirty="0"/>
              <a:t> toe : ad hoc </a:t>
            </a:r>
            <a:r>
              <a:rPr lang="en-GB" dirty="0" err="1"/>
              <a:t>vragen</a:t>
            </a:r>
            <a:r>
              <a:rPr lang="en-GB" dirty="0"/>
              <a:t> (vb. </a:t>
            </a:r>
            <a:r>
              <a:rPr lang="en-GB" dirty="0" err="1"/>
              <a:t>Watersnood</a:t>
            </a:r>
            <a:r>
              <a:rPr lang="en-GB" dirty="0"/>
              <a:t> – </a:t>
            </a:r>
            <a:r>
              <a:rPr lang="en-GB" dirty="0" err="1"/>
              <a:t>Oekraïne</a:t>
            </a:r>
            <a:r>
              <a:rPr lang="en-GB" dirty="0"/>
              <a:t>)</a:t>
            </a:r>
          </a:p>
          <a:p>
            <a:pPr marL="457200" lvl="1" indent="0">
              <a:buNone/>
            </a:pPr>
            <a:endParaRPr lang="en-GB" dirty="0"/>
          </a:p>
          <a:p>
            <a:pPr lvl="1"/>
            <a:endParaRPr lang="en-GB" dirty="0"/>
          </a:p>
        </p:txBody>
      </p:sp>
    </p:spTree>
    <p:extLst>
      <p:ext uri="{BB962C8B-B14F-4D97-AF65-F5344CB8AC3E}">
        <p14:creationId xmlns:p14="http://schemas.microsoft.com/office/powerpoint/2010/main" val="463380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5C7F06-25C5-AF45-9D5A-EF3CFD884BC0}"/>
              </a:ext>
            </a:extLst>
          </p:cNvPr>
          <p:cNvSpPr>
            <a:spLocks noGrp="1"/>
          </p:cNvSpPr>
          <p:nvPr>
            <p:ph type="title"/>
          </p:nvPr>
        </p:nvSpPr>
        <p:spPr/>
        <p:txBody>
          <a:bodyPr/>
          <a:lstStyle/>
          <a:p>
            <a:r>
              <a:rPr lang="nl-BE" dirty="0"/>
              <a:t>Jaarlijkse ledenbijdrage – aangerekend aan de club</a:t>
            </a:r>
          </a:p>
        </p:txBody>
      </p:sp>
      <p:sp>
        <p:nvSpPr>
          <p:cNvPr id="3" name="Tijdelijke aanduiding voor inhoud 2">
            <a:extLst>
              <a:ext uri="{FF2B5EF4-FFF2-40B4-BE49-F238E27FC236}">
                <a16:creationId xmlns:a16="http://schemas.microsoft.com/office/drawing/2014/main" id="{210755B7-CEFF-B748-A775-6CF3192A67D5}"/>
              </a:ext>
            </a:extLst>
          </p:cNvPr>
          <p:cNvSpPr>
            <a:spLocks noGrp="1"/>
          </p:cNvSpPr>
          <p:nvPr>
            <p:ph idx="1"/>
          </p:nvPr>
        </p:nvSpPr>
        <p:spPr>
          <a:xfrm>
            <a:off x="1451579" y="2015732"/>
            <a:ext cx="9603275" cy="3694404"/>
          </a:xfrm>
        </p:spPr>
        <p:txBody>
          <a:bodyPr>
            <a:normAutofit fontScale="85000" lnSpcReduction="10000"/>
          </a:bodyPr>
          <a:lstStyle/>
          <a:p>
            <a:r>
              <a:rPr lang="nl-BE" dirty="0"/>
              <a:t>Door Rotary International</a:t>
            </a:r>
          </a:p>
          <a:p>
            <a:pPr lvl="1"/>
            <a:r>
              <a:rPr lang="nl-BE" dirty="0"/>
              <a:t>2 x 35,5 USD + 1 USD ter financiering van de COL op basis van de ledenaantallen van 01/07 en 01/01 (dit jaar in euro gefactureerd : 33,73 euro + 0,95 euro)</a:t>
            </a:r>
          </a:p>
          <a:p>
            <a:r>
              <a:rPr lang="nl-BE" dirty="0"/>
              <a:t>Door Rotary Belux</a:t>
            </a:r>
          </a:p>
          <a:p>
            <a:pPr lvl="1"/>
            <a:r>
              <a:rPr lang="nl-BE" dirty="0"/>
              <a:t>Jaarlijks 53 euro (50 euro + 6% BTW) per lid op basis van de ledenaantallen op 01/07</a:t>
            </a:r>
          </a:p>
          <a:p>
            <a:r>
              <a:rPr lang="nl-BE" dirty="0"/>
              <a:t>Door D2130</a:t>
            </a:r>
          </a:p>
          <a:p>
            <a:pPr lvl="1"/>
            <a:r>
              <a:rPr lang="nl-BE" dirty="0"/>
              <a:t>Jaarlijks 68 euro per lid (dekt de werkingskosten van het district) op basis van de ledenaantallen op 01/07</a:t>
            </a:r>
          </a:p>
          <a:p>
            <a:pPr lvl="1"/>
            <a:r>
              <a:rPr lang="nl-BE" dirty="0"/>
              <a:t>Leden &lt; 35 jaar : vrijgesteld van bijdrage voor D2130 op voorwaarde dat dit binnen de club ten goede komt van de betrokken leden.</a:t>
            </a:r>
          </a:p>
          <a:p>
            <a:r>
              <a:rPr lang="nl-BE" dirty="0"/>
              <a:t>Rotaract Clubs : een bijdrage aan Rotary International &amp; voor de Rotaract Districtswerking</a:t>
            </a:r>
          </a:p>
        </p:txBody>
      </p:sp>
    </p:spTree>
    <p:extLst>
      <p:ext uri="{BB962C8B-B14F-4D97-AF65-F5344CB8AC3E}">
        <p14:creationId xmlns:p14="http://schemas.microsoft.com/office/powerpoint/2010/main" val="991006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D718C-0543-2DAB-EEAB-F633B1227D3E}"/>
              </a:ext>
            </a:extLst>
          </p:cNvPr>
          <p:cNvSpPr>
            <a:spLocks noGrp="1"/>
          </p:cNvSpPr>
          <p:nvPr>
            <p:ph type="title"/>
          </p:nvPr>
        </p:nvSpPr>
        <p:spPr/>
        <p:txBody>
          <a:bodyPr/>
          <a:lstStyle/>
          <a:p>
            <a:r>
              <a:rPr lang="en-GB" dirty="0" err="1"/>
              <a:t>Verzekeringen</a:t>
            </a:r>
            <a:endParaRPr lang="en-BE" dirty="0"/>
          </a:p>
        </p:txBody>
      </p:sp>
    </p:spTree>
    <p:extLst>
      <p:ext uri="{BB962C8B-B14F-4D97-AF65-F5344CB8AC3E}">
        <p14:creationId xmlns:p14="http://schemas.microsoft.com/office/powerpoint/2010/main" val="3865437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B265E6-0BDE-EF4C-AB36-0BE1684E7699}"/>
              </a:ext>
            </a:extLst>
          </p:cNvPr>
          <p:cNvSpPr>
            <a:spLocks noGrp="1"/>
          </p:cNvSpPr>
          <p:nvPr>
            <p:ph type="title"/>
          </p:nvPr>
        </p:nvSpPr>
        <p:spPr/>
        <p:txBody>
          <a:bodyPr/>
          <a:lstStyle/>
          <a:p>
            <a:r>
              <a:rPr lang="nl-BE" dirty="0"/>
              <a:t>Verzekeringen</a:t>
            </a:r>
          </a:p>
        </p:txBody>
      </p:sp>
      <p:sp>
        <p:nvSpPr>
          <p:cNvPr id="3" name="Tijdelijke aanduiding voor inhoud 2">
            <a:extLst>
              <a:ext uri="{FF2B5EF4-FFF2-40B4-BE49-F238E27FC236}">
                <a16:creationId xmlns:a16="http://schemas.microsoft.com/office/drawing/2014/main" id="{16ECE826-C53C-B54B-A120-2E2B9E000B6C}"/>
              </a:ext>
            </a:extLst>
          </p:cNvPr>
          <p:cNvSpPr>
            <a:spLocks noGrp="1"/>
          </p:cNvSpPr>
          <p:nvPr>
            <p:ph idx="1"/>
          </p:nvPr>
        </p:nvSpPr>
        <p:spPr/>
        <p:txBody>
          <a:bodyPr>
            <a:normAutofit fontScale="85000" lnSpcReduction="10000"/>
          </a:bodyPr>
          <a:lstStyle/>
          <a:p>
            <a:r>
              <a:rPr lang="nl-BE" u="sng" dirty="0"/>
              <a:t>Ongevallen verzekering</a:t>
            </a:r>
            <a:r>
              <a:rPr lang="nl-BE" dirty="0"/>
              <a:t> : </a:t>
            </a:r>
            <a:r>
              <a:rPr lang="nl-BE" dirty="0">
                <a:latin typeface="+mj-lt"/>
              </a:rPr>
              <a:t>voor de leden en ereleden van de Rotary en Rotaract Clubs van districten 2130, alsook de niet leden die als vrijwilliger optreden tijdens activiteiten georganiseerd door de Verzekeringsnemer (ook op traject naar de plaats van het event en terug naar huis) – Niet : de deelnemers aan events !</a:t>
            </a:r>
          </a:p>
          <a:p>
            <a:r>
              <a:rPr lang="nl-BE" u="sng" dirty="0">
                <a:latin typeface="+mj-lt"/>
              </a:rPr>
              <a:t>Burgerlijke aansprakelijkheid </a:t>
            </a:r>
            <a:r>
              <a:rPr lang="nl-BE" dirty="0">
                <a:latin typeface="+mj-lt"/>
              </a:rPr>
              <a:t>: voor leden en ereleden van Rotary en Rotaract, medewerkers aan events en ook de Rotary en Rotaract clubs opgericht als rechtspersoon</a:t>
            </a:r>
          </a:p>
          <a:p>
            <a:r>
              <a:rPr lang="nl-BE" u="sng" dirty="0">
                <a:latin typeface="+mj-lt"/>
              </a:rPr>
              <a:t>Rechtsbijstand</a:t>
            </a:r>
            <a:r>
              <a:rPr lang="nl-BE" dirty="0">
                <a:latin typeface="+mj-lt"/>
              </a:rPr>
              <a:t> voor de bestuursleden van het district &amp; bestuursleden van de clubs (functies zijn opgesomd)</a:t>
            </a:r>
          </a:p>
          <a:p>
            <a:r>
              <a:rPr lang="nl-BE" u="sng" dirty="0">
                <a:latin typeface="+mj-lt"/>
              </a:rPr>
              <a:t>Ongevallen- en BA verzekering </a:t>
            </a:r>
            <a:r>
              <a:rPr lang="nl-BE" dirty="0">
                <a:latin typeface="+mj-lt"/>
              </a:rPr>
              <a:t>voor de uitwisselingsstudenten : wordt gedragen door de deelnemers.</a:t>
            </a:r>
          </a:p>
          <a:p>
            <a:r>
              <a:rPr lang="nl-BE" dirty="0">
                <a:latin typeface="+mj-lt"/>
              </a:rPr>
              <a:t>Een </a:t>
            </a:r>
            <a:r>
              <a:rPr lang="nl-BE" u="sng" dirty="0">
                <a:latin typeface="+mj-lt"/>
              </a:rPr>
              <a:t>kaderovereenkomst</a:t>
            </a:r>
            <a:r>
              <a:rPr lang="nl-BE" dirty="0">
                <a:latin typeface="+mj-lt"/>
              </a:rPr>
              <a:t> voor additionele verzekeringen</a:t>
            </a:r>
          </a:p>
          <a:p>
            <a:endParaRPr lang="nl-BE" dirty="0">
              <a:latin typeface="+mj-lt"/>
            </a:endParaRPr>
          </a:p>
          <a:p>
            <a:endParaRPr lang="nl-BE" dirty="0">
              <a:latin typeface="+mj-lt"/>
            </a:endParaRPr>
          </a:p>
        </p:txBody>
      </p:sp>
    </p:spTree>
    <p:extLst>
      <p:ext uri="{BB962C8B-B14F-4D97-AF65-F5344CB8AC3E}">
        <p14:creationId xmlns:p14="http://schemas.microsoft.com/office/powerpoint/2010/main" val="1184861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EBBB01-14A4-AD48-A157-4FFD1AC830E5}"/>
              </a:ext>
            </a:extLst>
          </p:cNvPr>
          <p:cNvSpPr>
            <a:spLocks noGrp="1"/>
          </p:cNvSpPr>
          <p:nvPr>
            <p:ph type="title"/>
          </p:nvPr>
        </p:nvSpPr>
        <p:spPr/>
        <p:txBody>
          <a:bodyPr/>
          <a:lstStyle/>
          <a:p>
            <a:r>
              <a:rPr lang="nl-BE" dirty="0"/>
              <a:t>Huidige verzekeringspolissen</a:t>
            </a:r>
          </a:p>
        </p:txBody>
      </p:sp>
      <p:graphicFrame>
        <p:nvGraphicFramePr>
          <p:cNvPr id="4" name="Tijdelijke aanduiding voor inhoud 3">
            <a:extLst>
              <a:ext uri="{FF2B5EF4-FFF2-40B4-BE49-F238E27FC236}">
                <a16:creationId xmlns:a16="http://schemas.microsoft.com/office/drawing/2014/main" id="{9A30FE60-FABB-8F4D-B744-E1567A8B7731}"/>
              </a:ext>
            </a:extLst>
          </p:cNvPr>
          <p:cNvGraphicFramePr>
            <a:graphicFrameLocks noGrp="1"/>
          </p:cNvGraphicFramePr>
          <p:nvPr>
            <p:ph idx="1"/>
            <p:extLst>
              <p:ext uri="{D42A27DB-BD31-4B8C-83A1-F6EECF244321}">
                <p14:modId xmlns:p14="http://schemas.microsoft.com/office/powerpoint/2010/main" val="648573820"/>
              </p:ext>
            </p:extLst>
          </p:nvPr>
        </p:nvGraphicFramePr>
        <p:xfrm>
          <a:off x="920393" y="1690688"/>
          <a:ext cx="10515600" cy="274320"/>
        </p:xfrm>
        <a:graphic>
          <a:graphicData uri="http://schemas.openxmlformats.org/drawingml/2006/table">
            <a:tbl>
              <a:tblPr/>
              <a:tblGrid>
                <a:gridCol w="10515600">
                  <a:extLst>
                    <a:ext uri="{9D8B030D-6E8A-4147-A177-3AD203B41FA5}">
                      <a16:colId xmlns:a16="http://schemas.microsoft.com/office/drawing/2014/main" val="3177853180"/>
                    </a:ext>
                  </a:extLst>
                </a:gridCol>
              </a:tblGrid>
              <a:tr h="0">
                <a:tc>
                  <a:txBody>
                    <a:bodyPr/>
                    <a:lstStyle/>
                    <a:p>
                      <a:r>
                        <a:rPr lang="nl-BE" dirty="0">
                          <a:solidFill>
                            <a:srgbClr val="000000"/>
                          </a:solidFill>
                          <a:effectLst/>
                          <a:latin typeface="Helvetica" pitchFamily="2" charset="0"/>
                        </a:rPr>
                        <a:t> </a:t>
                      </a:r>
                      <a:r>
                        <a:rPr lang="nl-BE" b="1" dirty="0">
                          <a:solidFill>
                            <a:srgbClr val="1F3863"/>
                          </a:solidFill>
                          <a:effectLst/>
                          <a:latin typeface="Helvetica" pitchFamily="2" charset="0"/>
                        </a:rPr>
                        <a:t>Ongevallenverzekering CHUBB </a:t>
                      </a:r>
                      <a:r>
                        <a:rPr lang="nl-BE" dirty="0">
                          <a:solidFill>
                            <a:srgbClr val="1F3863"/>
                          </a:solidFill>
                          <a:effectLst/>
                          <a:latin typeface="Helvetica" pitchFamily="2" charset="0"/>
                        </a:rPr>
                        <a:t>polis BEBOTY03079 </a:t>
                      </a:r>
                    </a:p>
                  </a:txBody>
                  <a:tcPr marL="47625" marR="47625" marT="0" marB="0">
                    <a:lnL>
                      <a:noFill/>
                    </a:lnL>
                    <a:lnR>
                      <a:noFill/>
                    </a:lnR>
                    <a:lnT>
                      <a:noFill/>
                    </a:lnT>
                    <a:lnB>
                      <a:noFill/>
                    </a:lnB>
                  </a:tcPr>
                </a:tc>
                <a:extLst>
                  <a:ext uri="{0D108BD9-81ED-4DB2-BD59-A6C34878D82A}">
                    <a16:rowId xmlns:a16="http://schemas.microsoft.com/office/drawing/2014/main" val="3366664561"/>
                  </a:ext>
                </a:extLst>
              </a:tr>
            </a:tbl>
          </a:graphicData>
        </a:graphic>
      </p:graphicFrame>
      <p:sp>
        <p:nvSpPr>
          <p:cNvPr id="5" name="Rectangle 1">
            <a:extLst>
              <a:ext uri="{FF2B5EF4-FFF2-40B4-BE49-F238E27FC236}">
                <a16:creationId xmlns:a16="http://schemas.microsoft.com/office/drawing/2014/main" id="{EDC54AA2-701A-E848-90CC-44FAE66930DB}"/>
              </a:ext>
            </a:extLst>
          </p:cNvPr>
          <p:cNvSpPr>
            <a:spLocks noChangeArrowheads="1"/>
          </p:cNvSpPr>
          <p:nvPr/>
        </p:nvSpPr>
        <p:spPr bwMode="auto">
          <a:xfrm>
            <a:off x="328773" y="-177742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BE" altLang="nl-BE" sz="900" b="0" i="0" u="none" strike="noStrike" cap="none" normalizeH="0" baseline="0">
                <a:ln>
                  <a:noFill/>
                </a:ln>
                <a:solidFill>
                  <a:schemeClr val="tx1"/>
                </a:solidFill>
                <a:effectLst/>
                <a:latin typeface="Helvetica" pitchFamily="2" charset="0"/>
              </a:rPr>
            </a:br>
            <a:endParaRPr kumimoji="0" lang="nl-BE" altLang="nl-BE" sz="1800" b="0" i="0" u="none" strike="noStrike" cap="none" normalizeH="0" baseline="0">
              <a:ln>
                <a:noFill/>
              </a:ln>
              <a:solidFill>
                <a:schemeClr val="tx1"/>
              </a:solidFill>
              <a:effectLst/>
              <a:latin typeface="Arial" panose="020B0604020202020204" pitchFamily="34" charset="0"/>
            </a:endParaRPr>
          </a:p>
        </p:txBody>
      </p:sp>
      <p:sp>
        <p:nvSpPr>
          <p:cNvPr id="8" name="Rechthoek 7">
            <a:extLst>
              <a:ext uri="{FF2B5EF4-FFF2-40B4-BE49-F238E27FC236}">
                <a16:creationId xmlns:a16="http://schemas.microsoft.com/office/drawing/2014/main" id="{378E9804-0871-2341-B108-D2AEFC800B82}"/>
              </a:ext>
            </a:extLst>
          </p:cNvPr>
          <p:cNvSpPr/>
          <p:nvPr/>
        </p:nvSpPr>
        <p:spPr>
          <a:xfrm>
            <a:off x="2462373" y="2189040"/>
            <a:ext cx="6096000" cy="3970318"/>
          </a:xfrm>
          <a:prstGeom prst="rect">
            <a:avLst/>
          </a:prstGeom>
        </p:spPr>
        <p:txBody>
          <a:bodyPr>
            <a:spAutoFit/>
          </a:bodyPr>
          <a:lstStyle/>
          <a:p>
            <a:br>
              <a:rPr lang="nl-BE" dirty="0">
                <a:latin typeface="Helvetica" pitchFamily="2" charset="0"/>
              </a:rPr>
            </a:br>
            <a:endParaRPr lang="nl-BE" dirty="0">
              <a:latin typeface="Helvetica" pitchFamily="2" charset="0"/>
            </a:endParaRPr>
          </a:p>
          <a:p>
            <a:r>
              <a:rPr lang="nl-BE" dirty="0">
                <a:solidFill>
                  <a:srgbClr val="000000"/>
                </a:solidFill>
                <a:latin typeface="Helvetica" pitchFamily="2" charset="0"/>
              </a:rPr>
              <a:t> </a:t>
            </a:r>
            <a:r>
              <a:rPr lang="nl-BE" b="1" dirty="0">
                <a:solidFill>
                  <a:srgbClr val="1F3863"/>
                </a:solidFill>
                <a:latin typeface="Helvetica" pitchFamily="2" charset="0"/>
              </a:rPr>
              <a:t>Verzekerde personen </a:t>
            </a:r>
            <a:endParaRPr lang="nl-BE" dirty="0">
              <a:solidFill>
                <a:srgbClr val="1F3863"/>
              </a:solidFill>
              <a:latin typeface="Helvetica" pitchFamily="2" charset="0"/>
            </a:endParaRPr>
          </a:p>
          <a:p>
            <a:r>
              <a:rPr lang="nl-BE" dirty="0">
                <a:solidFill>
                  <a:srgbClr val="1F3863"/>
                </a:solidFill>
                <a:latin typeface="Helvetica" pitchFamily="2" charset="0"/>
              </a:rPr>
              <a:t>De leden en ereleden van de Rotary en Rotaract Clubs van districten 2130, de GSE, ROTEX, INTERACT leden, alsook de niet leden die als vrijwilliger optreden tijdens activiteiten georganiseerd door de Verzekeringsnemer. De vrijwilligers dienen meer dan 12 jaar oud te zijn om als verzekerde personen te worden beschouwd. </a:t>
            </a:r>
          </a:p>
          <a:p>
            <a:r>
              <a:rPr lang="nl-BE" b="1" dirty="0">
                <a:solidFill>
                  <a:srgbClr val="1F3863"/>
                </a:solidFill>
                <a:latin typeface="Helvetica" pitchFamily="2" charset="0"/>
              </a:rPr>
              <a:t>Dekking </a:t>
            </a:r>
            <a:endParaRPr lang="nl-BE" dirty="0">
              <a:solidFill>
                <a:srgbClr val="1F3863"/>
              </a:solidFill>
              <a:latin typeface="Helvetica" pitchFamily="2" charset="0"/>
            </a:endParaRPr>
          </a:p>
          <a:p>
            <a:r>
              <a:rPr lang="nl-BE" dirty="0">
                <a:solidFill>
                  <a:srgbClr val="1F3863"/>
                </a:solidFill>
                <a:latin typeface="Helvetica" pitchFamily="2" charset="0"/>
              </a:rPr>
              <a:t>De dekking is verworven tijdens de deelname aan officiële activiteiten georganiseerd door de Rotary en/of Rotaract Clubs alsook op het traject naar de plaats waar de activiteit plaatsvindt </a:t>
            </a:r>
            <a:endParaRPr lang="nl-BE" dirty="0">
              <a:solidFill>
                <a:srgbClr val="1F3863"/>
              </a:solidFill>
              <a:effectLst/>
              <a:latin typeface="Helvetica" pitchFamily="2" charset="0"/>
            </a:endParaRPr>
          </a:p>
        </p:txBody>
      </p:sp>
    </p:spTree>
    <p:extLst>
      <p:ext uri="{BB962C8B-B14F-4D97-AF65-F5344CB8AC3E}">
        <p14:creationId xmlns:p14="http://schemas.microsoft.com/office/powerpoint/2010/main" val="3336013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39B4D2-20F0-3148-B43A-48547D1B37DB}"/>
              </a:ext>
            </a:extLst>
          </p:cNvPr>
          <p:cNvSpPr>
            <a:spLocks noGrp="1"/>
          </p:cNvSpPr>
          <p:nvPr>
            <p:ph type="title"/>
          </p:nvPr>
        </p:nvSpPr>
        <p:spPr/>
        <p:txBody>
          <a:bodyPr/>
          <a:lstStyle/>
          <a:p>
            <a:r>
              <a:rPr lang="nl-BE" dirty="0"/>
              <a:t>Huidige verzekeringspolissen - vervolg</a:t>
            </a:r>
          </a:p>
        </p:txBody>
      </p:sp>
      <p:graphicFrame>
        <p:nvGraphicFramePr>
          <p:cNvPr id="4" name="Tijdelijke aanduiding voor inhoud 3">
            <a:extLst>
              <a:ext uri="{FF2B5EF4-FFF2-40B4-BE49-F238E27FC236}">
                <a16:creationId xmlns:a16="http://schemas.microsoft.com/office/drawing/2014/main" id="{511C4046-8F94-5743-8DEF-81B956216960}"/>
              </a:ext>
            </a:extLst>
          </p:cNvPr>
          <p:cNvGraphicFramePr>
            <a:graphicFrameLocks noGrp="1"/>
          </p:cNvGraphicFramePr>
          <p:nvPr>
            <p:ph idx="1"/>
            <p:extLst>
              <p:ext uri="{D42A27DB-BD31-4B8C-83A1-F6EECF244321}">
                <p14:modId xmlns:p14="http://schemas.microsoft.com/office/powerpoint/2010/main" val="648619044"/>
              </p:ext>
            </p:extLst>
          </p:nvPr>
        </p:nvGraphicFramePr>
        <p:xfrm>
          <a:off x="951216" y="1553528"/>
          <a:ext cx="10515600" cy="274320"/>
        </p:xfrm>
        <a:graphic>
          <a:graphicData uri="http://schemas.openxmlformats.org/drawingml/2006/table">
            <a:tbl>
              <a:tblPr/>
              <a:tblGrid>
                <a:gridCol w="10515600">
                  <a:extLst>
                    <a:ext uri="{9D8B030D-6E8A-4147-A177-3AD203B41FA5}">
                      <a16:colId xmlns:a16="http://schemas.microsoft.com/office/drawing/2014/main" val="2468257030"/>
                    </a:ext>
                  </a:extLst>
                </a:gridCol>
              </a:tblGrid>
              <a:tr h="0">
                <a:tc>
                  <a:txBody>
                    <a:bodyPr/>
                    <a:lstStyle/>
                    <a:p>
                      <a:r>
                        <a:rPr lang="nl-BE" b="1" dirty="0">
                          <a:solidFill>
                            <a:srgbClr val="1F3863"/>
                          </a:solidFill>
                          <a:effectLst/>
                          <a:latin typeface="Helvetica" pitchFamily="2" charset="0"/>
                        </a:rPr>
                        <a:t>WAARBORG burgerlijke aansprakelijkheid Vivium polis 32.015.5492 </a:t>
                      </a:r>
                      <a:endParaRPr lang="nl-BE" dirty="0">
                        <a:solidFill>
                          <a:srgbClr val="1F3863"/>
                        </a:solidFill>
                        <a:effectLst/>
                        <a:latin typeface="Helvetica" pitchFamily="2" charset="0"/>
                      </a:endParaRPr>
                    </a:p>
                  </a:txBody>
                  <a:tcPr marL="47625" marR="47625" marT="0" marB="0">
                    <a:lnL>
                      <a:noFill/>
                    </a:lnL>
                    <a:lnR>
                      <a:noFill/>
                    </a:lnR>
                    <a:lnT>
                      <a:noFill/>
                    </a:lnT>
                    <a:lnB>
                      <a:noFill/>
                    </a:lnB>
                  </a:tcPr>
                </a:tc>
                <a:extLst>
                  <a:ext uri="{0D108BD9-81ED-4DB2-BD59-A6C34878D82A}">
                    <a16:rowId xmlns:a16="http://schemas.microsoft.com/office/drawing/2014/main" val="2395419749"/>
                  </a:ext>
                </a:extLst>
              </a:tr>
            </a:tbl>
          </a:graphicData>
        </a:graphic>
      </p:graphicFrame>
      <p:sp>
        <p:nvSpPr>
          <p:cNvPr id="5" name="Rechthoek 4">
            <a:extLst>
              <a:ext uri="{FF2B5EF4-FFF2-40B4-BE49-F238E27FC236}">
                <a16:creationId xmlns:a16="http://schemas.microsoft.com/office/drawing/2014/main" id="{28ECD051-8691-7D45-9851-460DE23ED608}"/>
              </a:ext>
            </a:extLst>
          </p:cNvPr>
          <p:cNvSpPr/>
          <p:nvPr/>
        </p:nvSpPr>
        <p:spPr>
          <a:xfrm>
            <a:off x="2719227" y="2333967"/>
            <a:ext cx="6096000" cy="3539430"/>
          </a:xfrm>
          <a:prstGeom prst="rect">
            <a:avLst/>
          </a:prstGeom>
        </p:spPr>
        <p:txBody>
          <a:bodyPr>
            <a:spAutoFit/>
          </a:bodyPr>
          <a:lstStyle/>
          <a:p>
            <a:r>
              <a:rPr lang="nl-BE" sz="1400" b="1" dirty="0">
                <a:solidFill>
                  <a:srgbClr val="1F3863"/>
                </a:solidFill>
                <a:latin typeface="Helvetica" pitchFamily="2" charset="0"/>
              </a:rPr>
              <a:t>Zijn verzekerd: </a:t>
            </a:r>
            <a:endParaRPr lang="nl-BE" sz="1400" dirty="0">
              <a:solidFill>
                <a:srgbClr val="1F3863"/>
              </a:solidFill>
              <a:latin typeface="Helvetica" pitchFamily="2" charset="0"/>
            </a:endParaRPr>
          </a:p>
          <a:p>
            <a:r>
              <a:rPr lang="nl-BE" sz="1400" dirty="0">
                <a:solidFill>
                  <a:srgbClr val="1F3863"/>
                </a:solidFill>
                <a:latin typeface="Helvetica" pitchFamily="2" charset="0"/>
              </a:rPr>
              <a:t>- De leden en ereleden van de Rotary en Rotaract Clubs van districten 2130, de GSE, ROTEX, INTERACT leden, alsook de niet leden die als vrijwilliger optreden tijdens activiteiten georganiseerd door de Verzekeringsnemer. De vrijwilligers dienen meer dan 12 jaar oud te zijn om als verzekerde personen te worden beschouwd. </a:t>
            </a:r>
          </a:p>
          <a:p>
            <a:r>
              <a:rPr lang="nl-BE" sz="1400" dirty="0">
                <a:solidFill>
                  <a:srgbClr val="1F3863"/>
                </a:solidFill>
                <a:latin typeface="Helvetica" pitchFamily="2" charset="0"/>
              </a:rPr>
              <a:t>- De Rotary of Rotaract clubs van district 2130 opgericht als rechtspersonen en waarvan het maatschappelijke doel exclusief met de activiteiten van de clubs samenhangt </a:t>
            </a:r>
          </a:p>
          <a:p>
            <a:r>
              <a:rPr lang="nl-BE" sz="1400" b="1" dirty="0">
                <a:solidFill>
                  <a:srgbClr val="1F3863"/>
                </a:solidFill>
                <a:latin typeface="Helvetica" pitchFamily="2" charset="0"/>
              </a:rPr>
              <a:t>- </a:t>
            </a:r>
            <a:r>
              <a:rPr lang="nl-BE" sz="1400" dirty="0">
                <a:solidFill>
                  <a:srgbClr val="1F3863"/>
                </a:solidFill>
                <a:latin typeface="Helvetica" pitchFamily="2" charset="0"/>
              </a:rPr>
              <a:t>De rechtspersonen gelinked aan een Rotary of Rotaract club van district 2130, waarvan het maatschappelijke doel exclusief met de activiteiten van de clubs samenhangt en waarvan de leden rotariers van het district zijn. </a:t>
            </a:r>
            <a:endParaRPr lang="nl-BE" sz="1400" dirty="0">
              <a:latin typeface="Helvetica" pitchFamily="2" charset="0"/>
            </a:endParaRPr>
          </a:p>
          <a:p>
            <a:r>
              <a:rPr lang="nl-BE" sz="1400" dirty="0">
                <a:solidFill>
                  <a:srgbClr val="1F3863"/>
                </a:solidFill>
                <a:latin typeface="Helvetica" pitchFamily="2" charset="0"/>
              </a:rPr>
              <a:t>- De ereleden (niet actief en binnen de leeftijdgrenzen van de polis) van district 2130 </a:t>
            </a:r>
          </a:p>
          <a:p>
            <a:r>
              <a:rPr lang="nl-BE" sz="1400" dirty="0">
                <a:solidFill>
                  <a:srgbClr val="1F3863"/>
                </a:solidFill>
                <a:latin typeface="Helvetica" pitchFamily="2" charset="0"/>
              </a:rPr>
              <a:t>- ten suppletieve titel als nodig de leden van de uitwisselingsprogramma’s (STEP-HEP) </a:t>
            </a:r>
            <a:endParaRPr lang="nl-BE" sz="1400" dirty="0">
              <a:solidFill>
                <a:srgbClr val="1F3863"/>
              </a:solidFill>
              <a:effectLst/>
              <a:latin typeface="Helvetica" pitchFamily="2" charset="0"/>
            </a:endParaRPr>
          </a:p>
        </p:txBody>
      </p:sp>
    </p:spTree>
    <p:extLst>
      <p:ext uri="{BB962C8B-B14F-4D97-AF65-F5344CB8AC3E}">
        <p14:creationId xmlns:p14="http://schemas.microsoft.com/office/powerpoint/2010/main" val="3389065466"/>
      </p:ext>
    </p:extLst>
  </p:cSld>
  <p:clrMapOvr>
    <a:masterClrMapping/>
  </p:clrMapOvr>
</p:sld>
</file>

<file path=ppt/theme/theme1.xml><?xml version="1.0" encoding="utf-8"?>
<a:theme xmlns:a="http://schemas.openxmlformats.org/drawingml/2006/main" name="Galerie">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Galerie</Template>
  <TotalTime>0</TotalTime>
  <Words>1411</Words>
  <Application>Microsoft Office PowerPoint</Application>
  <PresentationFormat>Breedbeeld</PresentationFormat>
  <Paragraphs>252</Paragraphs>
  <Slides>17</Slides>
  <Notes>1</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17</vt:i4>
      </vt:variant>
    </vt:vector>
  </HeadingPairs>
  <TitlesOfParts>
    <vt:vector size="23" baseType="lpstr">
      <vt:lpstr>Arial</vt:lpstr>
      <vt:lpstr>Calibri</vt:lpstr>
      <vt:lpstr>Gill Sans MT</vt:lpstr>
      <vt:lpstr>Helvetica</vt:lpstr>
      <vt:lpstr>Symbol</vt:lpstr>
      <vt:lpstr>Galerie</vt:lpstr>
      <vt:lpstr>Rotary   financien  verzekeringen BTW</vt:lpstr>
      <vt:lpstr>Het district D2130</vt:lpstr>
      <vt:lpstr>Waar kan je de rekeningnummers vinden ?</vt:lpstr>
      <vt:lpstr>Welke betalingen kan een club verwachten</vt:lpstr>
      <vt:lpstr>Jaarlijkse ledenbijdrage – aangerekend aan de club</vt:lpstr>
      <vt:lpstr>Verzekeringen</vt:lpstr>
      <vt:lpstr>Verzekeringen</vt:lpstr>
      <vt:lpstr>Huidige verzekeringspolissen</vt:lpstr>
      <vt:lpstr>Huidige verzekeringspolissen - vervolg</vt:lpstr>
      <vt:lpstr>Huidige verzekeringspolissen - vervolg</vt:lpstr>
      <vt:lpstr>Huidige verzekeringspolissen - vervolg</vt:lpstr>
      <vt:lpstr>Alternatief Chubb (via huidige makelaar)</vt:lpstr>
      <vt:lpstr>Conclusie</vt:lpstr>
      <vt:lpstr>Clubs &amp; BTW</vt:lpstr>
      <vt:lpstr>Principe</vt:lpstr>
      <vt:lpstr>Voorwaarden voor de toepassing van de vrijstelling</vt:lpstr>
      <vt:lpstr>Meer info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Rotary &amp; financien</dc:title>
  <dc:creator>Luc Boelens</dc:creator>
  <cp:lastModifiedBy>Annelies Billiet</cp:lastModifiedBy>
  <cp:revision>22</cp:revision>
  <cp:lastPrinted>2022-09-05T19:11:14Z</cp:lastPrinted>
  <dcterms:created xsi:type="dcterms:W3CDTF">2022-02-17T17:26:21Z</dcterms:created>
  <dcterms:modified xsi:type="dcterms:W3CDTF">2022-09-29T09:20:32Z</dcterms:modified>
</cp:coreProperties>
</file>