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2" r:id="rId2"/>
    <p:sldId id="471" r:id="rId3"/>
    <p:sldId id="517" r:id="rId4"/>
    <p:sldId id="506" r:id="rId5"/>
    <p:sldId id="512" r:id="rId6"/>
    <p:sldId id="270" r:id="rId7"/>
    <p:sldId id="513" r:id="rId8"/>
    <p:sldId id="514" r:id="rId9"/>
    <p:sldId id="515" r:id="rId10"/>
    <p:sldId id="457" r:id="rId11"/>
    <p:sldId id="521" r:id="rId12"/>
    <p:sldId id="516" r:id="rId13"/>
    <p:sldId id="443" r:id="rId14"/>
    <p:sldId id="518" r:id="rId15"/>
    <p:sldId id="519" r:id="rId16"/>
    <p:sldId id="279" r:id="rId17"/>
    <p:sldId id="310" r:id="rId18"/>
    <p:sldId id="31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4E6"/>
    <a:srgbClr val="00B4E6"/>
    <a:srgbClr val="15458F"/>
    <a:srgbClr val="C9DFFC"/>
    <a:srgbClr val="D9185C"/>
    <a:srgbClr val="48595D"/>
    <a:srgbClr val="FFFFFF"/>
    <a:srgbClr val="DA1A5A"/>
    <a:srgbClr val="00B4E7"/>
    <a:srgbClr val="16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12" autoAdjust="0"/>
    <p:restoredTop sz="97866" autoAdjust="0"/>
  </p:normalViewPr>
  <p:slideViewPr>
    <p:cSldViewPr snapToGrid="0" showGuides="1">
      <p:cViewPr varScale="1">
        <p:scale>
          <a:sx n="103" d="100"/>
          <a:sy n="103" d="100"/>
        </p:scale>
        <p:origin x="168" y="1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7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‹nr.›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hyperlink" Target="https://membership.rotary2130.org/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hyperlink" Target="https://learn.rotary.org/members/pages/36/course-catalogs" TargetMode="External"/><Relationship Id="rId4" Type="http://schemas.openxmlformats.org/officeDocument/2006/relationships/hyperlink" Target="https://education.rotary2130.org/n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tkunstuur.com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ouverneur23-24@rotary2130.be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 September 2022</a:t>
            </a:r>
          </a:p>
          <a:p>
            <a:r>
              <a:rPr lang="en-US" dirty="0" err="1"/>
              <a:t>deel</a:t>
            </a:r>
            <a:r>
              <a:rPr lang="en-US" dirty="0"/>
              <a:t> 2: de </a:t>
            </a:r>
            <a:r>
              <a:rPr lang="en-US" dirty="0" err="1"/>
              <a:t>voorzitter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club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Pre-PETS d2130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2BA94D-A8BA-4AE7-280F-F5620BAA7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28" y="479003"/>
            <a:ext cx="4269756" cy="1891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65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verandert</a:t>
            </a:r>
            <a:r>
              <a:rPr lang="en-US" dirty="0"/>
              <a:t>, </a:t>
            </a:r>
            <a:r>
              <a:rPr lang="en-US" dirty="0" err="1"/>
              <a:t>verandert</a:t>
            </a:r>
            <a:r>
              <a:rPr lang="en-US" dirty="0"/>
              <a:t> je club mee? 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AD880DC-A6A5-8BE5-9B5B-FD3F8F4042E3}"/>
              </a:ext>
            </a:extLst>
          </p:cNvPr>
          <p:cNvSpPr txBox="1"/>
          <p:nvPr/>
        </p:nvSpPr>
        <p:spPr>
          <a:xfrm>
            <a:off x="381000" y="1685339"/>
            <a:ext cx="5864817" cy="4093428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6B4E6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15458F"/>
                </a:solidFill>
              </a:rPr>
              <a:t>Vergaderen?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Frequentie nog wekelijks,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Steeds met lunch/eten, verplicht de maaltijden betalen bij lidgeld?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Hebben jongeren die budgetten en tijd?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People of action activiteiten</a:t>
            </a:r>
          </a:p>
          <a:p>
            <a:pPr lvl="1"/>
            <a:endParaRPr lang="nl-BE" sz="16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Hoe integreren jullie nieuwe leden?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rol van meter/peter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rol in commissie?, clubmeester?</a:t>
            </a:r>
          </a:p>
          <a:p>
            <a:pPr lvl="1"/>
            <a:endParaRPr lang="nl-BE" sz="16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Wat doen jullie met leden die nooit komen?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inwendig reglement (RIO) geactualiseerd?</a:t>
            </a:r>
          </a:p>
          <a:p>
            <a:endParaRPr lang="nl-BE" sz="2000" dirty="0">
              <a:solidFill>
                <a:srgbClr val="15458F"/>
              </a:solidFill>
            </a:endParaRPr>
          </a:p>
          <a:p>
            <a:endParaRPr lang="nl-BE" sz="2000" dirty="0">
              <a:solidFill>
                <a:srgbClr val="15458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EB3781B-1FFE-50F7-B500-6DCF7CDE60E5}"/>
              </a:ext>
            </a:extLst>
          </p:cNvPr>
          <p:cNvSpPr txBox="1"/>
          <p:nvPr/>
        </p:nvSpPr>
        <p:spPr>
          <a:xfrm>
            <a:off x="6462793" y="1685339"/>
            <a:ext cx="5399007" cy="4093428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000" dirty="0">
                <a:solidFill>
                  <a:srgbClr val="15458F"/>
                </a:solidFill>
              </a:rPr>
              <a:t>Komen jullie naar buiten?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Andere clubs, district, service clubs, politiek?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Vrije vergaderingen</a:t>
            </a:r>
          </a:p>
          <a:p>
            <a:endParaRPr lang="nl-BE" sz="20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Hoe transparant willen jullie met de club zijn?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Whatsapp groep, email, andere communcatie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Brochure (RC St-Gillis-Stekene-Camasacum)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Quid partners?</a:t>
            </a:r>
          </a:p>
          <a:p>
            <a:pPr lvl="1"/>
            <a:endParaRPr lang="nl-BE" sz="16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Commissiewerking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Draait het wiel in de commissies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Hands-on activiteiten</a:t>
            </a:r>
          </a:p>
          <a:p>
            <a:endParaRPr lang="nl-BE" sz="1400" dirty="0">
              <a:solidFill>
                <a:srgbClr val="1545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endParaRPr lang="nl-B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Hoe </a:t>
            </a:r>
            <a:r>
              <a:rPr lang="en-US" dirty="0" err="1"/>
              <a:t>pak</a:t>
            </a:r>
            <a:r>
              <a:rPr lang="en-US" dirty="0"/>
              <a:t> je het </a:t>
            </a:r>
            <a:r>
              <a:rPr lang="en-US" dirty="0" err="1"/>
              <a:t>aan</a:t>
            </a:r>
            <a:r>
              <a:rPr lang="en-US" dirty="0"/>
              <a:t>? 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bedenkingen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AD880DC-A6A5-8BE5-9B5B-FD3F8F4042E3}"/>
              </a:ext>
            </a:extLst>
          </p:cNvPr>
          <p:cNvSpPr txBox="1"/>
          <p:nvPr/>
        </p:nvSpPr>
        <p:spPr>
          <a:xfrm>
            <a:off x="381001" y="1685339"/>
            <a:ext cx="5715000" cy="4792953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6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000" dirty="0">
                <a:solidFill>
                  <a:srgbClr val="15458F"/>
                </a:solidFill>
              </a:rPr>
              <a:t>Hoe zal je je bestuur opbouwen?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58F"/>
                </a:solidFill>
              </a:rPr>
              <a:t>vergeet niet te delegeren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58F"/>
                </a:solidFill>
              </a:rPr>
              <a:t>het wiel moet draaien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Hoe werken jullie samen met huidige voorzitter en met inkomende voorzitter?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58F"/>
                </a:solidFill>
              </a:rPr>
              <a:t>Continuiteit?</a:t>
            </a:r>
          </a:p>
          <a:p>
            <a:endParaRPr lang="nl-BE" sz="2000" dirty="0">
              <a:solidFill>
                <a:srgbClr val="15458F"/>
              </a:solidFill>
            </a:endParaRPr>
          </a:p>
          <a:p>
            <a:r>
              <a:rPr lang="nl-BE" sz="2000" dirty="0">
                <a:solidFill>
                  <a:srgbClr val="15458F"/>
                </a:solidFill>
              </a:rPr>
              <a:t>Wat verwachten jullie van district?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58F"/>
                </a:solidFill>
              </a:rPr>
              <a:t>Strategisch plan van een club (zie rotary.org)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58F"/>
                </a:solidFill>
              </a:rPr>
              <a:t>Health Check </a:t>
            </a:r>
            <a:r>
              <a:rPr lang="nl-BE" sz="2000" dirty="0">
                <a:solidFill>
                  <a:srgbClr val="15458F"/>
                </a:solidFill>
                <a:hlinkClick r:id="rId4"/>
              </a:rPr>
              <a:t>https://membership.rotary2130.org/nl/</a:t>
            </a:r>
            <a:r>
              <a:rPr lang="nl-BE" sz="2000" dirty="0">
                <a:solidFill>
                  <a:srgbClr val="15458F"/>
                </a:solidFill>
              </a:rPr>
              <a:t> </a:t>
            </a:r>
          </a:p>
          <a:p>
            <a:endParaRPr lang="nl-BE" sz="20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BE" sz="2000" dirty="0">
                <a:solidFill>
                  <a:srgbClr val="06B4E6"/>
                </a:solidFill>
              </a:rPr>
              <a:t>Assistent-gouverneur en Commissie Ledenbeheer kunnen helpen</a:t>
            </a:r>
          </a:p>
          <a:p>
            <a:endParaRPr lang="nl-BE" sz="2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EB3781B-1FFE-50F7-B500-6DCF7CDE60E5}"/>
              </a:ext>
            </a:extLst>
          </p:cNvPr>
          <p:cNvSpPr txBox="1"/>
          <p:nvPr/>
        </p:nvSpPr>
        <p:spPr>
          <a:xfrm>
            <a:off x="6292313" y="1685338"/>
            <a:ext cx="5569488" cy="4792953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B4E6"/>
            </a:solidFill>
          </a:ln>
        </p:spPr>
        <p:txBody>
          <a:bodyPr wrap="square" rtlCol="0">
            <a:noAutofit/>
          </a:bodyPr>
          <a:lstStyle/>
          <a:p>
            <a:endParaRPr lang="nl-BE" sz="1400" dirty="0">
              <a:solidFill>
                <a:srgbClr val="1545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endParaRPr lang="nl-BE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3C76F-AC08-C1EB-46FD-BB18A3AEC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81" y="2291033"/>
            <a:ext cx="4767351" cy="3581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9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er </a:t>
            </a:r>
            <a:r>
              <a:rPr lang="en-US" dirty="0" err="1"/>
              <a:t>meer</a:t>
            </a:r>
            <a:r>
              <a:rPr lang="en-US" dirty="0"/>
              <a:t> over </a:t>
            </a:r>
            <a:r>
              <a:rPr lang="en-US" dirty="0" err="1"/>
              <a:t>vinden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AD880DC-A6A5-8BE5-9B5B-FD3F8F4042E3}"/>
              </a:ext>
            </a:extLst>
          </p:cNvPr>
          <p:cNvSpPr txBox="1"/>
          <p:nvPr/>
        </p:nvSpPr>
        <p:spPr>
          <a:xfrm>
            <a:off x="381000" y="1899226"/>
            <a:ext cx="4334929" cy="1540042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400" dirty="0">
                <a:solidFill>
                  <a:srgbClr val="15458F"/>
                </a:solidFill>
              </a:rPr>
              <a:t>Trainingsmodules en informatie te vinden bij District.</a:t>
            </a:r>
            <a:endParaRPr lang="nl-BE" sz="2000" dirty="0"/>
          </a:p>
          <a:p>
            <a:r>
              <a:rPr lang="nl-BE" sz="2000" dirty="0">
                <a:hlinkClick r:id="rId4"/>
              </a:rPr>
              <a:t>https://education.rotary2130.org/nl/</a:t>
            </a:r>
            <a:r>
              <a:rPr lang="nl-BE" sz="2000" dirty="0"/>
              <a:t> </a:t>
            </a:r>
          </a:p>
          <a:p>
            <a:endParaRPr lang="nl-BE" sz="1400" dirty="0"/>
          </a:p>
          <a:p>
            <a:endParaRPr lang="nl-BE" sz="1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C4A158-271C-9A48-C8B9-3FD18E889E14}"/>
              </a:ext>
            </a:extLst>
          </p:cNvPr>
          <p:cNvSpPr txBox="1"/>
          <p:nvPr/>
        </p:nvSpPr>
        <p:spPr>
          <a:xfrm>
            <a:off x="5113250" y="1899226"/>
            <a:ext cx="6351373" cy="1529774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400" dirty="0">
                <a:solidFill>
                  <a:srgbClr val="15458F"/>
                </a:solidFill>
              </a:rPr>
              <a:t>Trainingscenter Rotary.org</a:t>
            </a:r>
          </a:p>
          <a:p>
            <a:endParaRPr lang="nl-BE" sz="1800" dirty="0"/>
          </a:p>
          <a:p>
            <a:r>
              <a:rPr lang="nl-BE" sz="1800" dirty="0">
                <a:hlinkClick r:id="rId5"/>
              </a:rPr>
              <a:t>https://learn.rotary.org/members/pages/36/course-catalogs</a:t>
            </a:r>
            <a:r>
              <a:rPr lang="nl-BE" sz="1800" dirty="0"/>
              <a:t> 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AAD6A5-AFBF-BA6D-F319-A1B3D7AB8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0" y="3619639"/>
            <a:ext cx="6351373" cy="2932060"/>
          </a:xfrm>
          <a:prstGeom prst="rect">
            <a:avLst/>
          </a:prstGeom>
          <a:solidFill>
            <a:srgbClr val="00B4E6"/>
          </a:solidFill>
          <a:ln w="38100">
            <a:solidFill>
              <a:srgbClr val="06B4E6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7F61486-DF15-2CB4-52CA-E3ECDE2AD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639"/>
            <a:ext cx="4334929" cy="2932060"/>
          </a:xfrm>
          <a:prstGeom prst="rect">
            <a:avLst/>
          </a:prstGeom>
          <a:solidFill>
            <a:srgbClr val="00B4E6"/>
          </a:solidFill>
          <a:ln w="38100">
            <a:solidFill>
              <a:srgbClr val="06B4E6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3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Tussendoortje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7803"/>
            <a:ext cx="11506199" cy="4819973"/>
          </a:xfrm>
          <a:solidFill>
            <a:schemeClr val="accent6"/>
          </a:solidFill>
          <a:ln>
            <a:solidFill>
              <a:srgbClr val="06B4E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>
              <a:solidFill>
                <a:srgbClr val="15458F"/>
              </a:solidFill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15458F"/>
                </a:solidFill>
              </a:rPr>
              <a:t>Commissie</a:t>
            </a:r>
            <a:r>
              <a:rPr lang="en-US" sz="4800" dirty="0">
                <a:solidFill>
                  <a:srgbClr val="15458F"/>
                </a:solidFill>
              </a:rPr>
              <a:t> </a:t>
            </a:r>
            <a:r>
              <a:rPr lang="en-US" sz="4800" dirty="0" err="1">
                <a:solidFill>
                  <a:srgbClr val="15458F"/>
                </a:solidFill>
              </a:rPr>
              <a:t>Ledenbeheer</a:t>
            </a:r>
            <a:r>
              <a:rPr lang="en-US" sz="4300" dirty="0">
                <a:solidFill>
                  <a:srgbClr val="15458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300" dirty="0" err="1">
                <a:solidFill>
                  <a:srgbClr val="15458F"/>
                </a:solidFill>
              </a:rPr>
              <a:t>verzamelde</a:t>
            </a:r>
            <a:endParaRPr lang="en-US" sz="4300" dirty="0">
              <a:solidFill>
                <a:srgbClr val="15458F"/>
              </a:solidFill>
            </a:endParaRPr>
          </a:p>
          <a:p>
            <a:pPr marL="0" indent="0" algn="ctr">
              <a:buNone/>
            </a:pPr>
            <a:r>
              <a:rPr lang="en-US" sz="4300" dirty="0" err="1">
                <a:solidFill>
                  <a:srgbClr val="15458F"/>
                </a:solidFill>
              </a:rPr>
              <a:t>een</a:t>
            </a:r>
            <a:r>
              <a:rPr lang="en-US" sz="4300" dirty="0">
                <a:solidFill>
                  <a:srgbClr val="15458F"/>
                </a:solidFill>
              </a:rPr>
              <a:t> </a:t>
            </a:r>
            <a:r>
              <a:rPr lang="en-US" sz="4300" dirty="0" err="1">
                <a:solidFill>
                  <a:srgbClr val="15458F"/>
                </a:solidFill>
              </a:rPr>
              <a:t>paar</a:t>
            </a:r>
            <a:r>
              <a:rPr lang="en-US" sz="4300" dirty="0">
                <a:solidFill>
                  <a:srgbClr val="15458F"/>
                </a:solidFill>
              </a:rPr>
              <a:t> statements</a:t>
            </a:r>
            <a:endParaRPr lang="en-US" sz="3600" dirty="0">
              <a:solidFill>
                <a:srgbClr val="15458F"/>
              </a:solidFill>
            </a:endParaRP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afspraak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75294"/>
            <a:ext cx="11506199" cy="4633993"/>
          </a:xfrm>
          <a:solidFill>
            <a:schemeClr val="accent6"/>
          </a:solidFill>
          <a:ln>
            <a:solidFill>
              <a:srgbClr val="06B4E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15458F"/>
                </a:solidFill>
              </a:rPr>
              <a:t>Op </a:t>
            </a:r>
            <a:r>
              <a:rPr lang="en-US" sz="3000" dirty="0" err="1">
                <a:solidFill>
                  <a:srgbClr val="15458F"/>
                </a:solidFill>
              </a:rPr>
              <a:t>zoek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naar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een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originele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clubactiviteit</a:t>
            </a:r>
            <a:r>
              <a:rPr lang="en-US" sz="3000" dirty="0">
                <a:solidFill>
                  <a:srgbClr val="15458F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15458F"/>
                </a:solidFill>
              </a:rPr>
              <a:t>Hans </a:t>
            </a:r>
            <a:r>
              <a:rPr lang="en-US" sz="3000" dirty="0" err="1">
                <a:solidFill>
                  <a:srgbClr val="15458F"/>
                </a:solidFill>
              </a:rPr>
              <a:t>Bourlon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wil</a:t>
            </a:r>
            <a:r>
              <a:rPr lang="en-US" sz="3000" dirty="0">
                <a:solidFill>
                  <a:srgbClr val="15458F"/>
                </a:solidFill>
              </a:rPr>
              <a:t> </a:t>
            </a:r>
            <a:r>
              <a:rPr lang="en-US" sz="3000" dirty="0" err="1">
                <a:solidFill>
                  <a:srgbClr val="15458F"/>
                </a:solidFill>
              </a:rPr>
              <a:t>jullie</a:t>
            </a:r>
            <a:r>
              <a:rPr lang="en-US" sz="3000" dirty="0">
                <a:solidFill>
                  <a:srgbClr val="15458F"/>
                </a:solidFill>
              </a:rPr>
              <a:t> laten </a:t>
            </a:r>
            <a:r>
              <a:rPr lang="en-US" sz="3000" dirty="0" err="1">
                <a:solidFill>
                  <a:srgbClr val="15458F"/>
                </a:solidFill>
              </a:rPr>
              <a:t>kennismaken</a:t>
            </a:r>
            <a:r>
              <a:rPr lang="en-US" sz="3000" dirty="0">
                <a:solidFill>
                  <a:srgbClr val="15458F"/>
                </a:solidFill>
              </a:rPr>
              <a:t> met “Het </a:t>
            </a:r>
            <a:r>
              <a:rPr lang="en-US" sz="3000" dirty="0" err="1">
                <a:solidFill>
                  <a:srgbClr val="15458F"/>
                </a:solidFill>
              </a:rPr>
              <a:t>Kunstuur</a:t>
            </a:r>
            <a:r>
              <a:rPr lang="en-US" sz="3000" dirty="0">
                <a:solidFill>
                  <a:srgbClr val="15458F"/>
                </a:solidFill>
              </a:rPr>
              <a:t>”</a:t>
            </a:r>
          </a:p>
          <a:p>
            <a:pPr marL="0" indent="0" algn="ctr">
              <a:buNone/>
            </a:pPr>
            <a:endParaRPr lang="en-US" sz="3000" dirty="0">
              <a:solidFill>
                <a:srgbClr val="15458F"/>
              </a:solidFill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BE" b="0" i="0" u="none" strike="noStrike" dirty="0">
                <a:solidFill>
                  <a:srgbClr val="15458F"/>
                </a:solidFill>
                <a:effectLst/>
              </a:rPr>
              <a:t>Datum: donderdag 24 november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BE" b="0" i="0" u="none" strike="noStrike" dirty="0">
                <a:solidFill>
                  <a:srgbClr val="15458F"/>
                </a:solidFill>
                <a:effectLst/>
              </a:rPr>
              <a:t>Uren: 19u20, 19u40 en 20u00, telkens voor 8 personen, rondleiding duurt 1 uur.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BE" dirty="0">
                <a:solidFill>
                  <a:srgbClr val="15458F"/>
                </a:solidFill>
              </a:rPr>
              <a:t>Jullie</a:t>
            </a:r>
            <a:r>
              <a:rPr lang="nl-BE" b="0" i="0" u="none" strike="noStrike" dirty="0">
                <a:solidFill>
                  <a:srgbClr val="15458F"/>
                </a:solidFill>
                <a:effectLst/>
              </a:rPr>
              <a:t> kunnen zelf komen of iemand (1 of 2 bezoekers) detacheren om op die slots in te schrijven, de tentoonstelling te beleven en (vooraf of nadien) een collatie genieten.  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BE" b="0" i="0" u="none" strike="noStrike" dirty="0">
                <a:solidFill>
                  <a:srgbClr val="15458F"/>
                </a:solidFill>
                <a:effectLst/>
              </a:rPr>
              <a:t>Tijdens collatie wordt het concept van de tentoonstelling toegelicht dat vanaf januari 2023 ook in Roeselare plaats vindt.  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BE" b="0" i="0" u="none" strike="noStrike" dirty="0">
                <a:solidFill>
                  <a:srgbClr val="15458F"/>
                </a:solidFill>
                <a:effectLst/>
                <a:hlinkClick r:id="rId3"/>
              </a:rPr>
              <a:t>https://hetkunstuur.com</a:t>
            </a:r>
            <a:r>
              <a:rPr lang="nl-BE" b="0" i="0" u="none" strike="noStrike" dirty="0">
                <a:solidFill>
                  <a:srgbClr val="15458F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3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afspraak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82305"/>
            <a:ext cx="11506199" cy="4773478"/>
          </a:xfrm>
          <a:solidFill>
            <a:schemeClr val="accent6"/>
          </a:solidFill>
          <a:ln>
            <a:solidFill>
              <a:srgbClr val="06B4E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>
              <a:solidFill>
                <a:srgbClr val="15458F"/>
              </a:solidFill>
            </a:endParaRPr>
          </a:p>
          <a:p>
            <a:pPr marL="0" indent="0" algn="ctr">
              <a:buNone/>
            </a:pPr>
            <a:r>
              <a:rPr lang="en-US" sz="4300" dirty="0" err="1">
                <a:solidFill>
                  <a:srgbClr val="15458F"/>
                </a:solidFill>
              </a:rPr>
              <a:t>Afspraak</a:t>
            </a:r>
            <a:r>
              <a:rPr lang="en-US" sz="4300" dirty="0">
                <a:solidFill>
                  <a:srgbClr val="15458F"/>
                </a:solidFill>
              </a:rPr>
              <a:t> op </a:t>
            </a:r>
            <a:r>
              <a:rPr lang="en-US" sz="4300" dirty="0" err="1">
                <a:solidFill>
                  <a:srgbClr val="15458F"/>
                </a:solidFill>
              </a:rPr>
              <a:t>zaterdag</a:t>
            </a:r>
            <a:r>
              <a:rPr lang="en-US" sz="4300" dirty="0">
                <a:solidFill>
                  <a:srgbClr val="15458F"/>
                </a:solidFill>
              </a:rPr>
              <a:t> 18 </a:t>
            </a:r>
            <a:r>
              <a:rPr lang="en-US" sz="4300" dirty="0" err="1">
                <a:solidFill>
                  <a:srgbClr val="15458F"/>
                </a:solidFill>
              </a:rPr>
              <a:t>maart</a:t>
            </a:r>
            <a:r>
              <a:rPr lang="en-US" sz="4300" dirty="0">
                <a:solidFill>
                  <a:srgbClr val="15458F"/>
                </a:solidFill>
              </a:rPr>
              <a:t> 2023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15458F"/>
                </a:solidFill>
              </a:rPr>
              <a:t>President Elect Training Seminar</a:t>
            </a:r>
          </a:p>
          <a:p>
            <a:pPr marL="0" indent="0" algn="ctr">
              <a:buNone/>
            </a:pPr>
            <a:endParaRPr lang="en-US" sz="3600" dirty="0">
              <a:solidFill>
                <a:srgbClr val="15458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15458F"/>
                </a:solidFill>
              </a:rPr>
              <a:t>Alle </a:t>
            </a:r>
            <a:r>
              <a:rPr lang="en-US" sz="3600" dirty="0" err="1">
                <a:solidFill>
                  <a:srgbClr val="15458F"/>
                </a:solidFill>
              </a:rPr>
              <a:t>vragen</a:t>
            </a:r>
            <a:r>
              <a:rPr lang="en-US" sz="3600" dirty="0">
                <a:solidFill>
                  <a:srgbClr val="15458F"/>
                </a:solidFill>
              </a:rPr>
              <a:t> , </a:t>
            </a:r>
            <a:r>
              <a:rPr lang="en-US" sz="3600" dirty="0" err="1">
                <a:solidFill>
                  <a:srgbClr val="15458F"/>
                </a:solidFill>
              </a:rPr>
              <a:t>bemerkingen</a:t>
            </a:r>
            <a:r>
              <a:rPr lang="en-US" sz="3600" dirty="0">
                <a:solidFill>
                  <a:srgbClr val="15458F"/>
                </a:solidFill>
              </a:rPr>
              <a:t>, </a:t>
            </a:r>
            <a:r>
              <a:rPr lang="en-US" sz="3600" dirty="0" err="1">
                <a:solidFill>
                  <a:srgbClr val="15458F"/>
                </a:solidFill>
              </a:rPr>
              <a:t>voorstellen</a:t>
            </a:r>
            <a:r>
              <a:rPr lang="en-US" sz="3600" dirty="0">
                <a:solidFill>
                  <a:srgbClr val="15458F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15458F"/>
                </a:solidFill>
                <a:hlinkClick r:id="rId3"/>
              </a:rPr>
              <a:t>gouverneur23-24@rotary2130.be</a:t>
            </a:r>
            <a:r>
              <a:rPr lang="en-US" sz="3600" dirty="0">
                <a:solidFill>
                  <a:srgbClr val="15458F"/>
                </a:solidFill>
              </a:rPr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4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Vragen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Bedankt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voor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je engagement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Succes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!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Fier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Rotariër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zijn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265AD2-FE46-AE48-A119-E27C20CC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6" y="39229"/>
            <a:ext cx="12429066" cy="1540042"/>
          </a:xfrm>
        </p:spPr>
        <p:txBody>
          <a:bodyPr>
            <a:noAutofit/>
          </a:bodyPr>
          <a:lstStyle/>
          <a:p>
            <a:r>
              <a:rPr lang="en-GB" sz="2800" dirty="0">
                <a:latin typeface="Open Sans" panose="020B0606030504020204" pitchFamily="34" charset="0"/>
              </a:rPr>
              <a:t>Rotary </a:t>
            </a:r>
            <a:r>
              <a:rPr lang="en-GB" sz="2800" dirty="0" err="1">
                <a:latin typeface="Open Sans" panose="020B0606030504020204" pitchFamily="34" charset="0"/>
              </a:rPr>
              <a:t>bestaat</a:t>
            </a:r>
            <a:r>
              <a:rPr lang="en-GB" sz="2800" dirty="0">
                <a:latin typeface="Open Sans" panose="020B0606030504020204" pitchFamily="34" charset="0"/>
              </a:rPr>
              <a:t> </a:t>
            </a:r>
            <a:r>
              <a:rPr lang="en-GB" sz="2800" dirty="0" err="1">
                <a:latin typeface="Open Sans" panose="020B0606030504020204" pitchFamily="34" charset="0"/>
              </a:rPr>
              <a:t>uit</a:t>
            </a:r>
            <a:r>
              <a:rPr lang="en-GB" sz="2800" dirty="0">
                <a:latin typeface="Open Sans" panose="020B0606030504020204" pitchFamily="34" charset="0"/>
              </a:rPr>
              <a:t> </a:t>
            </a:r>
            <a:r>
              <a:rPr lang="en-GB" sz="2800" dirty="0" err="1">
                <a:latin typeface="Open Sans" panose="020B0606030504020204" pitchFamily="34" charset="0"/>
              </a:rPr>
              <a:t>drie</a:t>
            </a:r>
            <a:r>
              <a:rPr lang="en-GB" sz="2800" dirty="0">
                <a:latin typeface="Open Sans" panose="020B0606030504020204" pitchFamily="34" charset="0"/>
              </a:rPr>
              <a:t> </a:t>
            </a:r>
            <a:r>
              <a:rPr lang="en-GB" sz="2800" dirty="0" err="1">
                <a:latin typeface="Open Sans" panose="020B0606030504020204" pitchFamily="34" charset="0"/>
              </a:rPr>
              <a:t>delen</a:t>
            </a:r>
            <a:r>
              <a:rPr lang="en-GB" sz="2800" dirty="0">
                <a:latin typeface="Open Sans" panose="020B0606030504020204" pitchFamily="34" charset="0"/>
              </a:rPr>
              <a:t>: </a:t>
            </a:r>
            <a:br>
              <a:rPr lang="en-GB" sz="2800" dirty="0">
                <a:latin typeface="Open Sans" panose="020B0606030504020204" pitchFamily="34" charset="0"/>
              </a:rPr>
            </a:br>
            <a:r>
              <a:rPr lang="en-GB" sz="2800" dirty="0">
                <a:solidFill>
                  <a:srgbClr val="15458F"/>
                </a:solidFill>
                <a:latin typeface="Open Sans" panose="020B0606030504020204" pitchFamily="34" charset="0"/>
              </a:rPr>
              <a:t>de clubs</a:t>
            </a:r>
            <a:r>
              <a:rPr lang="en-GB" sz="2800" dirty="0">
                <a:latin typeface="Open Sans" panose="020B0606030504020204" pitchFamily="34" charset="0"/>
              </a:rPr>
              <a:t>, Rotary International </a:t>
            </a:r>
            <a:r>
              <a:rPr lang="en-GB" sz="2800" dirty="0" err="1">
                <a:latin typeface="Open Sans" panose="020B0606030504020204" pitchFamily="34" charset="0"/>
              </a:rPr>
              <a:t>en</a:t>
            </a:r>
            <a:r>
              <a:rPr lang="en-GB" sz="2800" dirty="0">
                <a:latin typeface="Open Sans" panose="020B0606030504020204" pitchFamily="34" charset="0"/>
              </a:rPr>
              <a:t> The Rotary Foundation.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D6F8E-4484-8E47-BBB8-6F8D90C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A8EEE-EBD1-D94E-B3F7-9F18468A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5" y="1571100"/>
            <a:ext cx="9933710" cy="4359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1E4EA0-3A9A-CD49-A7DE-35F7C976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36" y="5286899"/>
            <a:ext cx="1068075" cy="578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E9DB20-4A17-AF49-8FF3-75F8449BB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670" y="5286898"/>
            <a:ext cx="1068075" cy="578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5285D5-AE46-BD4F-B5E7-430C124F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704" y="5286897"/>
            <a:ext cx="1068075" cy="578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720868-956C-2546-8FF8-2FF981D2B42B}"/>
              </a:ext>
            </a:extLst>
          </p:cNvPr>
          <p:cNvSpPr/>
          <p:nvPr/>
        </p:nvSpPr>
        <p:spPr>
          <a:xfrm>
            <a:off x="4485019" y="5429482"/>
            <a:ext cx="31486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900" dirty="0">
                <a:solidFill>
                  <a:srgbClr val="002060"/>
                </a:solidFill>
              </a:rPr>
              <a:t>https://www.rotary.org/en/about-rotary/our-leaders/directors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C552D-5671-3E42-B22D-AF34F05D0512}"/>
              </a:ext>
            </a:extLst>
          </p:cNvPr>
          <p:cNvSpPr/>
          <p:nvPr/>
        </p:nvSpPr>
        <p:spPr>
          <a:xfrm>
            <a:off x="7897053" y="5429482"/>
            <a:ext cx="31133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900" dirty="0">
                <a:solidFill>
                  <a:srgbClr val="002060"/>
                </a:solidFill>
              </a:rPr>
              <a:t>https://www.rotary.org/en/about-rotary/our-leaders/trustees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5193B-D002-F746-9AAC-841578BD22D1}"/>
              </a:ext>
            </a:extLst>
          </p:cNvPr>
          <p:cNvSpPr/>
          <p:nvPr/>
        </p:nvSpPr>
        <p:spPr>
          <a:xfrm>
            <a:off x="1287585" y="5429482"/>
            <a:ext cx="26981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900" dirty="0">
                <a:solidFill>
                  <a:srgbClr val="002060"/>
                </a:solidFill>
              </a:rPr>
              <a:t>https://www.rotary.org/en/get-involved/rotary-clubs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AA8144-95B5-B2A2-AAA6-B159F935A25F}"/>
              </a:ext>
            </a:extLst>
          </p:cNvPr>
          <p:cNvSpPr txBox="1"/>
          <p:nvPr/>
        </p:nvSpPr>
        <p:spPr>
          <a:xfrm>
            <a:off x="1129145" y="1571100"/>
            <a:ext cx="3259975" cy="4294338"/>
          </a:xfrm>
          <a:prstGeom prst="rect">
            <a:avLst/>
          </a:prstGeom>
          <a:noFill/>
          <a:ln w="57150">
            <a:solidFill>
              <a:srgbClr val="15458F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64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1966" y="960895"/>
            <a:ext cx="5465233" cy="522292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100" dirty="0">
                <a:solidFill>
                  <a:srgbClr val="15458F"/>
                </a:solidFill>
              </a:rPr>
              <a:t>Hoe begin je </a:t>
            </a:r>
            <a:r>
              <a:rPr lang="en-US" sz="3100" dirty="0" err="1">
                <a:solidFill>
                  <a:srgbClr val="15458F"/>
                </a:solidFill>
              </a:rPr>
              <a:t>eraan</a:t>
            </a:r>
            <a:r>
              <a:rPr lang="en-US" sz="3100" dirty="0">
                <a:solidFill>
                  <a:srgbClr val="15458F"/>
                </a:solidFill>
              </a:rPr>
              <a:t>?</a:t>
            </a:r>
          </a:p>
          <a:p>
            <a:pPr lvl="2"/>
            <a:r>
              <a:rPr lang="en-US" sz="2600" dirty="0">
                <a:solidFill>
                  <a:srgbClr val="15458F"/>
                </a:solidFill>
              </a:rPr>
              <a:t>Ken je club</a:t>
            </a:r>
          </a:p>
          <a:p>
            <a:pPr lvl="2"/>
            <a:r>
              <a:rPr lang="en-US" sz="2600" dirty="0" err="1">
                <a:solidFill>
                  <a:srgbClr val="15458F"/>
                </a:solidFill>
              </a:rPr>
              <a:t>Leden</a:t>
            </a:r>
            <a:r>
              <a:rPr lang="en-US" sz="2600" dirty="0">
                <a:solidFill>
                  <a:srgbClr val="15458F"/>
                </a:solidFill>
              </a:rPr>
              <a:t> </a:t>
            </a:r>
            <a:r>
              <a:rPr lang="en-US" sz="2600" dirty="0" err="1">
                <a:solidFill>
                  <a:srgbClr val="15458F"/>
                </a:solidFill>
              </a:rPr>
              <a:t>vinden</a:t>
            </a:r>
            <a:r>
              <a:rPr lang="en-US" sz="2600" dirty="0">
                <a:solidFill>
                  <a:srgbClr val="15458F"/>
                </a:solidFill>
              </a:rPr>
              <a:t> </a:t>
            </a:r>
            <a:r>
              <a:rPr lang="en-US" sz="2600" dirty="0" err="1">
                <a:solidFill>
                  <a:srgbClr val="15458F"/>
                </a:solidFill>
              </a:rPr>
              <a:t>en</a:t>
            </a:r>
            <a:r>
              <a:rPr lang="en-US" sz="2600" dirty="0">
                <a:solidFill>
                  <a:srgbClr val="15458F"/>
                </a:solidFill>
              </a:rPr>
              <a:t> </a:t>
            </a:r>
            <a:r>
              <a:rPr lang="en-US" sz="2600" dirty="0" err="1">
                <a:solidFill>
                  <a:srgbClr val="15458F"/>
                </a:solidFill>
              </a:rPr>
              <a:t>houden</a:t>
            </a:r>
            <a:r>
              <a:rPr lang="en-US" sz="2600" dirty="0">
                <a:solidFill>
                  <a:srgbClr val="15458F"/>
                </a:solidFill>
              </a:rPr>
              <a:t>?</a:t>
            </a:r>
          </a:p>
          <a:p>
            <a:pPr lvl="2"/>
            <a:r>
              <a:rPr lang="en-US" sz="2600" dirty="0" err="1">
                <a:solidFill>
                  <a:srgbClr val="15458F"/>
                </a:solidFill>
              </a:rPr>
              <a:t>Veranderen</a:t>
            </a:r>
            <a:r>
              <a:rPr lang="en-US" sz="2600" dirty="0">
                <a:solidFill>
                  <a:srgbClr val="15458F"/>
                </a:solidFill>
              </a:rPr>
              <a:t>?</a:t>
            </a:r>
          </a:p>
          <a:p>
            <a:pPr lvl="2"/>
            <a:r>
              <a:rPr lang="en-US" sz="2600" dirty="0" err="1">
                <a:solidFill>
                  <a:srgbClr val="15458F"/>
                </a:solidFill>
              </a:rPr>
              <a:t>Omring</a:t>
            </a:r>
            <a:r>
              <a:rPr lang="en-US" sz="2600" dirty="0">
                <a:solidFill>
                  <a:srgbClr val="15458F"/>
                </a:solidFill>
              </a:rPr>
              <a:t> je</a:t>
            </a:r>
          </a:p>
          <a:p>
            <a:pPr lvl="2"/>
            <a:r>
              <a:rPr lang="en-US" sz="2600" dirty="0" err="1">
                <a:solidFill>
                  <a:srgbClr val="15458F"/>
                </a:solidFill>
              </a:rPr>
              <a:t>Durf</a:t>
            </a:r>
            <a:endParaRPr lang="en-US" sz="2600" dirty="0">
              <a:solidFill>
                <a:srgbClr val="15458F"/>
              </a:solidFill>
            </a:endParaRPr>
          </a:p>
          <a:p>
            <a:pPr lvl="4">
              <a:buFont typeface="Wingdings" pitchFamily="2" charset="2"/>
              <a:buChar char="Ø"/>
            </a:pPr>
            <a:endParaRPr lang="en-US" sz="24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100" dirty="0" err="1">
                <a:solidFill>
                  <a:srgbClr val="15458F"/>
                </a:solidFill>
              </a:rPr>
              <a:t>Waar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kan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ik</a:t>
            </a:r>
            <a:r>
              <a:rPr lang="en-US" sz="3100" dirty="0">
                <a:solidFill>
                  <a:srgbClr val="15458F"/>
                </a:solidFill>
              </a:rPr>
              <a:t> er </a:t>
            </a:r>
            <a:r>
              <a:rPr lang="en-US" sz="3100" dirty="0" err="1">
                <a:solidFill>
                  <a:srgbClr val="15458F"/>
                </a:solidFill>
              </a:rPr>
              <a:t>meer</a:t>
            </a:r>
            <a:r>
              <a:rPr lang="en-US" sz="3100" dirty="0">
                <a:solidFill>
                  <a:srgbClr val="15458F"/>
                </a:solidFill>
              </a:rPr>
              <a:t> over </a:t>
            </a:r>
            <a:r>
              <a:rPr lang="en-US" sz="3100" dirty="0" err="1">
                <a:solidFill>
                  <a:srgbClr val="15458F"/>
                </a:solidFill>
              </a:rPr>
              <a:t>vinden</a:t>
            </a:r>
            <a:r>
              <a:rPr lang="en-US" sz="3100" dirty="0">
                <a:solidFill>
                  <a:srgbClr val="15458F"/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1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100" dirty="0">
                <a:solidFill>
                  <a:srgbClr val="15458F"/>
                </a:solidFill>
              </a:rPr>
              <a:t>…. </a:t>
            </a:r>
            <a:r>
              <a:rPr lang="en-US" sz="3100" dirty="0" err="1">
                <a:solidFill>
                  <a:srgbClr val="15458F"/>
                </a:solidFill>
              </a:rPr>
              <a:t>Een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tussendoortje</a:t>
            </a:r>
            <a:endParaRPr lang="en-US" sz="31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31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100" dirty="0" err="1">
                <a:solidFill>
                  <a:srgbClr val="15458F"/>
                </a:solidFill>
              </a:rPr>
              <a:t>Volgende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afspraken</a:t>
            </a:r>
            <a:r>
              <a:rPr lang="en-US" sz="3100" dirty="0">
                <a:solidFill>
                  <a:srgbClr val="15458F"/>
                </a:solidFill>
              </a:rPr>
              <a:t> !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100" dirty="0">
              <a:solidFill>
                <a:srgbClr val="1545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100" dirty="0" err="1">
                <a:solidFill>
                  <a:srgbClr val="15458F"/>
                </a:solidFill>
              </a:rPr>
              <a:t>Allemaal</a:t>
            </a:r>
            <a:r>
              <a:rPr lang="en-US" sz="3100" dirty="0">
                <a:solidFill>
                  <a:srgbClr val="15458F"/>
                </a:solidFill>
              </a:rPr>
              <a:t> wat </a:t>
            </a:r>
            <a:r>
              <a:rPr lang="en-US" sz="3100" dirty="0" err="1">
                <a:solidFill>
                  <a:srgbClr val="15458F"/>
                </a:solidFill>
              </a:rPr>
              <a:t>veel</a:t>
            </a:r>
            <a:r>
              <a:rPr lang="en-US" sz="3100" dirty="0">
                <a:solidFill>
                  <a:srgbClr val="15458F"/>
                </a:solidFill>
              </a:rPr>
              <a:t>?  Laat het </a:t>
            </a:r>
            <a:r>
              <a:rPr lang="en-US" sz="3100" dirty="0" err="1">
                <a:solidFill>
                  <a:srgbClr val="15458F"/>
                </a:solidFill>
              </a:rPr>
              <a:t>rustig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binnendringen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en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haal</a:t>
            </a:r>
            <a:r>
              <a:rPr lang="en-US" sz="3100" dirty="0">
                <a:solidFill>
                  <a:srgbClr val="15458F"/>
                </a:solidFill>
              </a:rPr>
              <a:t> er dan je </a:t>
            </a:r>
            <a:r>
              <a:rPr lang="en-US" sz="3100" dirty="0" err="1">
                <a:solidFill>
                  <a:srgbClr val="15458F"/>
                </a:solidFill>
              </a:rPr>
              <a:t>inspiratie</a:t>
            </a:r>
            <a:r>
              <a:rPr lang="en-US" sz="3100" dirty="0">
                <a:solidFill>
                  <a:srgbClr val="15458F"/>
                </a:solidFill>
              </a:rPr>
              <a:t> </a:t>
            </a:r>
            <a:r>
              <a:rPr lang="en-US" sz="3100" dirty="0" err="1">
                <a:solidFill>
                  <a:srgbClr val="15458F"/>
                </a:solidFill>
              </a:rPr>
              <a:t>uit</a:t>
            </a:r>
            <a:endParaRPr lang="en-US" sz="3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sz="3200" cap="none" dirty="0" err="1">
                <a:latin typeface="+mn-lt"/>
              </a:rPr>
              <a:t>Jullie</a:t>
            </a:r>
            <a:r>
              <a:rPr lang="en-US" sz="3200" cap="none" dirty="0">
                <a:latin typeface="+mn-lt"/>
              </a:rPr>
              <a:t> </a:t>
            </a:r>
            <a:r>
              <a:rPr lang="en-US" sz="3200" cap="none" dirty="0" err="1">
                <a:latin typeface="+mn-lt"/>
              </a:rPr>
              <a:t>krijgen</a:t>
            </a:r>
            <a:r>
              <a:rPr lang="en-US" sz="3200" cap="none" dirty="0">
                <a:latin typeface="+mn-lt"/>
              </a:rPr>
              <a:t>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sz="2400" dirty="0"/>
              <a:t>de </a:t>
            </a:r>
            <a:r>
              <a:rPr lang="en-US" sz="2400" dirty="0" err="1"/>
              <a:t>kans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jaar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club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leiden</a:t>
            </a:r>
            <a:endParaRPr lang="en-US" sz="2400" dirty="0"/>
          </a:p>
          <a:p>
            <a:r>
              <a:rPr lang="en-US" sz="2400" dirty="0"/>
              <a:t>de </a:t>
            </a:r>
            <a:r>
              <a:rPr lang="en-US" sz="2400" dirty="0" err="1"/>
              <a:t>kans</a:t>
            </a:r>
            <a:r>
              <a:rPr lang="en-US" sz="2400" dirty="0"/>
              <a:t> heel </a:t>
            </a: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leren</a:t>
            </a:r>
            <a:endParaRPr lang="en-US" sz="2400" dirty="0"/>
          </a:p>
          <a:p>
            <a:r>
              <a:rPr lang="en-US" sz="2400" dirty="0"/>
              <a:t>de </a:t>
            </a:r>
            <a:r>
              <a:rPr lang="en-US" sz="2400" dirty="0" err="1"/>
              <a:t>kans</a:t>
            </a:r>
            <a:r>
              <a:rPr lang="en-US" sz="2400" dirty="0"/>
              <a:t> </a:t>
            </a:r>
            <a:r>
              <a:rPr lang="en-US" sz="2400" dirty="0" err="1"/>
              <a:t>iets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veranderen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1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4677B-B381-410C-8862-6887BD65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68" y="980607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Ken je club:  Bij Welke club zit ik?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4A73-9475-4CD6-A4B7-DAD6EEF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97" y="1858597"/>
            <a:ext cx="4743193" cy="2040303"/>
          </a:xfrm>
          <a:solidFill>
            <a:schemeClr val="accent6"/>
          </a:solidFill>
          <a:ln>
            <a:solidFill>
              <a:srgbClr val="06B4E6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sz="9600" dirty="0">
                <a:solidFill>
                  <a:srgbClr val="15458F"/>
                </a:solidFill>
              </a:rPr>
              <a:t>Startende club</a:t>
            </a:r>
          </a:p>
          <a:p>
            <a:pPr>
              <a:lnSpc>
                <a:spcPct val="120000"/>
              </a:lnSpc>
            </a:pPr>
            <a:r>
              <a:rPr lang="nl-BE" sz="6400" dirty="0">
                <a:solidFill>
                  <a:srgbClr val="15458F"/>
                </a:solidFill>
              </a:rPr>
              <a:t>Enthousiast, persoonlijk op zoek naar nieuwe mensen, club past zich telkens opnieuw aan</a:t>
            </a:r>
          </a:p>
          <a:p>
            <a:pPr>
              <a:lnSpc>
                <a:spcPct val="120000"/>
              </a:lnSpc>
            </a:pPr>
            <a:r>
              <a:rPr lang="nl-BE" sz="6400" dirty="0">
                <a:solidFill>
                  <a:srgbClr val="15458F"/>
                </a:solidFill>
              </a:rPr>
              <a:t>Groep vormt zich, er komen mensen bij en er gaan weg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660C8B7-D3A7-6D4F-AAC6-F88E511B61FB}"/>
              </a:ext>
            </a:extLst>
          </p:cNvPr>
          <p:cNvSpPr txBox="1">
            <a:spLocks/>
          </p:cNvSpPr>
          <p:nvPr/>
        </p:nvSpPr>
        <p:spPr>
          <a:xfrm>
            <a:off x="613997" y="4167290"/>
            <a:ext cx="4743193" cy="1888265"/>
          </a:xfrm>
          <a:prstGeom prst="rect">
            <a:avLst/>
          </a:prstGeom>
          <a:solidFill>
            <a:schemeClr val="accent6"/>
          </a:solidFill>
          <a:ln>
            <a:solidFill>
              <a:srgbClr val="06B4E6"/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00000"/>
              </a:lnSpc>
              <a:buNone/>
            </a:pPr>
            <a:r>
              <a:rPr lang="nl-BE" sz="2400" dirty="0">
                <a:solidFill>
                  <a:srgbClr val="15458F"/>
                </a:solidFill>
              </a:rPr>
              <a:t>Autonome club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De sterke uitstraling van de groep verleidt en men spreekt mensen persoonlijk aan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Groep groeit, er komen mensen bij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27024E-FAF7-6967-F36B-934E798081AB}"/>
              </a:ext>
            </a:extLst>
          </p:cNvPr>
          <p:cNvSpPr txBox="1"/>
          <p:nvPr/>
        </p:nvSpPr>
        <p:spPr>
          <a:xfrm>
            <a:off x="5615057" y="1858597"/>
            <a:ext cx="6051846" cy="2040303"/>
          </a:xfrm>
          <a:prstGeom prst="rect">
            <a:avLst/>
          </a:prstGeom>
          <a:solidFill>
            <a:schemeClr val="accent6"/>
          </a:solidFill>
          <a:ln>
            <a:solidFill>
              <a:srgbClr val="06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400" dirty="0">
                <a:solidFill>
                  <a:srgbClr val="15458F"/>
                </a:solidFill>
              </a:rPr>
              <a:t>Routineuze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Nieuwe leden zijn welkom indien ze zich aanpassen aan de gebruiken van de groep. We werven wel maar veranderen ons handelen en onze cultuur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>
              <a:solidFill>
                <a:srgbClr val="1545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Groep heeft zich gevormd, eerder sporadisch sluit een gelijkgezinde aan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200F8A-1DD0-7E31-48D2-058302FC7427}"/>
              </a:ext>
            </a:extLst>
          </p:cNvPr>
          <p:cNvSpPr txBox="1"/>
          <p:nvPr/>
        </p:nvSpPr>
        <p:spPr>
          <a:xfrm>
            <a:off x="5615058" y="4167290"/>
            <a:ext cx="6051845" cy="1888265"/>
          </a:xfrm>
          <a:prstGeom prst="rect">
            <a:avLst/>
          </a:prstGeom>
          <a:solidFill>
            <a:schemeClr val="accent6"/>
          </a:solidFill>
          <a:ln>
            <a:solidFill>
              <a:srgbClr val="06B4E6"/>
            </a:solidFill>
          </a:ln>
        </p:spPr>
        <p:txBody>
          <a:bodyPr wrap="square" rtlCol="0">
            <a:noAutofit/>
          </a:bodyPr>
          <a:lstStyle/>
          <a:p>
            <a:r>
              <a:rPr lang="nl-BE" sz="2400" dirty="0">
                <a:solidFill>
                  <a:srgbClr val="15458F"/>
                </a:solidFill>
              </a:rPr>
              <a:t>Verstillende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We hebben het goed met elkaar. Bovendien hebben we al veel geprobeerd, maar er zijn geen vrijwilligers te vinden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15458F"/>
                </a:solidFill>
              </a:rPr>
              <a:t>Groep stagneert en krimpt geleidelijk </a:t>
            </a:r>
          </a:p>
        </p:txBody>
      </p:sp>
    </p:spTree>
    <p:extLst>
      <p:ext uri="{BB962C8B-B14F-4D97-AF65-F5344CB8AC3E}">
        <p14:creationId xmlns:p14="http://schemas.microsoft.com/office/powerpoint/2010/main" val="221476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9F4F1-5582-4E6D-A3F1-9A51F4C2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Mogelijke club modellen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C2BADA9-72EC-C960-1ACE-4BCDC4B2C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75180"/>
              </p:ext>
            </p:extLst>
          </p:nvPr>
        </p:nvGraphicFramePr>
        <p:xfrm>
          <a:off x="381000" y="1781342"/>
          <a:ext cx="11506200" cy="456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550">
                  <a:extLst>
                    <a:ext uri="{9D8B030D-6E8A-4147-A177-3AD203B41FA5}">
                      <a16:colId xmlns:a16="http://schemas.microsoft.com/office/drawing/2014/main" val="399490083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732014130"/>
                    </a:ext>
                  </a:extLst>
                </a:gridCol>
                <a:gridCol w="4781649">
                  <a:extLst>
                    <a:ext uri="{9D8B030D-6E8A-4147-A177-3AD203B41FA5}">
                      <a16:colId xmlns:a16="http://schemas.microsoft.com/office/drawing/2014/main" val="4261176353"/>
                    </a:ext>
                  </a:extLst>
                </a:gridCol>
                <a:gridCol w="971451">
                  <a:extLst>
                    <a:ext uri="{9D8B030D-6E8A-4147-A177-3AD203B41FA5}">
                      <a16:colId xmlns:a16="http://schemas.microsoft.com/office/drawing/2014/main" val="2655121619"/>
                    </a:ext>
                  </a:extLst>
                </a:gridCol>
              </a:tblGrid>
              <a:tr h="8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 dirty="0">
                          <a:effectLst/>
                        </a:rPr>
                        <a:t>Club Model </a:t>
                      </a:r>
                      <a:endParaRPr lang="en-B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800">
                          <a:effectLst/>
                        </a:rPr>
                        <a:t>Description </a:t>
                      </a:r>
                      <a:endParaRPr lang="en-BE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800" dirty="0">
                          <a:effectLst/>
                        </a:rPr>
                        <a:t>Appeals to </a:t>
                      </a:r>
                      <a:endParaRPr lang="en-BE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Minimum number of charter members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3355988191"/>
                  </a:ext>
                </a:extLst>
              </a:tr>
              <a:tr h="730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>
                          <a:effectLst/>
                        </a:rPr>
                        <a:t>Traditional Rotary Club </a:t>
                      </a:r>
                      <a:endParaRPr lang="en-B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Professionals and aspiring leaders who meet regularly for service, connections, and personal growth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People looking for connections, service opportunities, and traditions </a:t>
                      </a:r>
                      <a:endParaRPr lang="en-B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Learn more at Start a Club.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20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1255596553"/>
                  </a:ext>
                </a:extLst>
              </a:tr>
              <a:tr h="60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>
                          <a:effectLst/>
                        </a:rPr>
                        <a:t>Satellite Club </a:t>
                      </a:r>
                      <a:endParaRPr lang="en-B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A Rotary club sponsored by a traditional club but with its own meetings, projects, bylaws, and board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Those who want a club experience or meeting format or time other than what’s offered by the traditional clubs in the area</a:t>
                      </a:r>
                      <a:br>
                        <a:rPr lang="en-BE" sz="1100">
                          <a:effectLst/>
                        </a:rPr>
                      </a:br>
                      <a:r>
                        <a:rPr lang="en-BE" sz="1100">
                          <a:effectLst/>
                        </a:rPr>
                        <a:t>Learn more in the Guide to Satellite Clubs.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8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1820746979"/>
                  </a:ext>
                </a:extLst>
              </a:tr>
              <a:tr h="60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>
                          <a:effectLst/>
                        </a:rPr>
                        <a:t>E-Club </a:t>
                      </a:r>
                      <a:endParaRPr lang="en-B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A Rotary club that meets primarily online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People who travel frequently, whose schedules make it difficult to meet in person, or who prefer an online experience</a:t>
                      </a:r>
                      <a:br>
                        <a:rPr lang="en-BE" sz="1100">
                          <a:effectLst/>
                        </a:rPr>
                      </a:br>
                      <a:r>
                        <a:rPr lang="en-BE" sz="1100">
                          <a:effectLst/>
                        </a:rPr>
                        <a:t>Learn more about online club meetings.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20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2589517830"/>
                  </a:ext>
                </a:extLst>
              </a:tr>
              <a:tr h="8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 dirty="0">
                          <a:effectLst/>
                        </a:rPr>
                        <a:t>Passport Club </a:t>
                      </a:r>
                      <a:endParaRPr lang="en-B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 dirty="0">
                          <a:effectLst/>
                        </a:rPr>
                        <a:t>A Rotary club that allows members to attend other Rotary club meetings as long as they attend a specified number of meetings in their own club each year 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People who travel frequently, or those who enjoy trying a variety of club experiences and meeting lots of new people </a:t>
                      </a:r>
                      <a:endParaRPr lang="en-B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Learn more in the Guide to Passport Clubs.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20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2080610331"/>
                  </a:ext>
                </a:extLst>
              </a:tr>
              <a:tr h="41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>
                          <a:effectLst/>
                        </a:rPr>
                        <a:t>Corporate Club </a:t>
                      </a:r>
                      <a:endParaRPr lang="en-B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A club whose members (or most of them) work for the same employer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Employees of an organization who want to come together to do good in their community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20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3473353089"/>
                  </a:ext>
                </a:extLst>
              </a:tr>
              <a:tr h="60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2000">
                          <a:effectLst/>
                        </a:rPr>
                        <a:t>Cause-Based Club </a:t>
                      </a:r>
                      <a:endParaRPr lang="en-B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A club whose members are passionate about a particular cause and focus their service efforts in that area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People who want to connect with others while addressing a particular set of problems.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100">
                          <a:effectLst/>
                        </a:rPr>
                        <a:t>20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7" marR="10397" marT="10397" marB="10397" anchor="ctr"/>
                </a:tc>
                <a:extLst>
                  <a:ext uri="{0D108BD9-81ED-4DB2-BD59-A6C34878D82A}">
                    <a16:rowId xmlns:a16="http://schemas.microsoft.com/office/drawing/2014/main" val="239481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25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Leden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houden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A81DF6F-FE7B-8AF5-0C25-D526A8336459}"/>
              </a:ext>
            </a:extLst>
          </p:cNvPr>
          <p:cNvGrpSpPr/>
          <p:nvPr/>
        </p:nvGrpSpPr>
        <p:grpSpPr>
          <a:xfrm>
            <a:off x="2576171" y="1854200"/>
            <a:ext cx="8113761" cy="4876481"/>
            <a:chOff x="962509" y="-1381172"/>
            <a:chExt cx="10810841" cy="7449863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E17D519-F5B7-DF7F-BA58-EE224F6B8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87" r="5315"/>
            <a:stretch/>
          </p:blipFill>
          <p:spPr>
            <a:xfrm>
              <a:off x="1232253" y="381003"/>
              <a:ext cx="7394720" cy="5687688"/>
            </a:xfrm>
            <a:prstGeom prst="rect">
              <a:avLst/>
            </a:prstGeom>
          </p:spPr>
        </p:pic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4AD2DA2-8172-C472-72E1-A807792E46F4}"/>
                </a:ext>
              </a:extLst>
            </p:cNvPr>
            <p:cNvSpPr txBox="1"/>
            <p:nvPr/>
          </p:nvSpPr>
          <p:spPr>
            <a:xfrm>
              <a:off x="1517632" y="-78658"/>
              <a:ext cx="9311233" cy="369332"/>
            </a:xfrm>
            <a:prstGeom prst="rect">
              <a:avLst/>
            </a:prstGeom>
            <a:solidFill>
              <a:srgbClr val="E6E5D8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95EA62B9-C168-DE04-3B6B-A2850508DC42}"/>
                </a:ext>
              </a:extLst>
            </p:cNvPr>
            <p:cNvSpPr/>
            <p:nvPr/>
          </p:nvSpPr>
          <p:spPr>
            <a:xfrm rot="818674">
              <a:off x="1416760" y="-1068251"/>
              <a:ext cx="9882740" cy="4022926"/>
            </a:xfrm>
            <a:custGeom>
              <a:avLst/>
              <a:gdLst>
                <a:gd name="connsiteX0" fmla="*/ 0 w 9882740"/>
                <a:gd name="connsiteY0" fmla="*/ 2175027 h 4022926"/>
                <a:gd name="connsiteX1" fmla="*/ 8959986 w 9882740"/>
                <a:gd name="connsiteY1" fmla="*/ 0 h 4022926"/>
                <a:gd name="connsiteX2" fmla="*/ 9882740 w 9882740"/>
                <a:gd name="connsiteY2" fmla="*/ 3801268 h 4022926"/>
                <a:gd name="connsiteX3" fmla="*/ 9880719 w 9882740"/>
                <a:gd name="connsiteY3" fmla="*/ 3803718 h 4022926"/>
                <a:gd name="connsiteX4" fmla="*/ 9351503 w 9882740"/>
                <a:gd name="connsiteY4" fmla="*/ 4022926 h 4022926"/>
                <a:gd name="connsiteX5" fmla="*/ 448576 w 9882740"/>
                <a:gd name="connsiteY5" fmla="*/ 4022926 h 40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740" h="4022926">
                  <a:moveTo>
                    <a:pt x="0" y="2175027"/>
                  </a:moveTo>
                  <a:lnTo>
                    <a:pt x="8959986" y="0"/>
                  </a:lnTo>
                  <a:lnTo>
                    <a:pt x="9882740" y="3801268"/>
                  </a:lnTo>
                  <a:lnTo>
                    <a:pt x="9880719" y="3803718"/>
                  </a:lnTo>
                  <a:cubicBezTo>
                    <a:pt x="9745280" y="3939156"/>
                    <a:pt x="9558174" y="4022926"/>
                    <a:pt x="9351503" y="4022926"/>
                  </a:cubicBezTo>
                  <a:lnTo>
                    <a:pt x="448576" y="4022926"/>
                  </a:lnTo>
                  <a:close/>
                </a:path>
              </a:pathLst>
            </a:custGeom>
            <a:solidFill>
              <a:srgbClr val="184994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8620A683-38C9-682D-1D9D-A8FABD5C7A81}"/>
                </a:ext>
              </a:extLst>
            </p:cNvPr>
            <p:cNvSpPr txBox="1"/>
            <p:nvPr/>
          </p:nvSpPr>
          <p:spPr>
            <a:xfrm>
              <a:off x="2320338" y="-1324152"/>
              <a:ext cx="4415000" cy="1833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15458F"/>
                  </a:solidFill>
                  <a:latin typeface="Georgia" panose="02040502050405020303" pitchFamily="18" charset="0"/>
                </a:rPr>
                <a:t>158,000 </a:t>
              </a:r>
              <a:br>
                <a:rPr lang="en-US" sz="3600" dirty="0">
                  <a:solidFill>
                    <a:srgbClr val="15458F"/>
                  </a:solidFill>
                  <a:latin typeface="Georgia" panose="02040502050405020303" pitchFamily="18" charset="0"/>
                </a:rPr>
              </a:br>
              <a:endParaRPr lang="en-US" sz="3600" dirty="0">
                <a:solidFill>
                  <a:srgbClr val="15458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1F47CD-A7DC-FC80-6541-F483977FA8B1}"/>
                </a:ext>
              </a:extLst>
            </p:cNvPr>
            <p:cNvSpPr txBox="1"/>
            <p:nvPr/>
          </p:nvSpPr>
          <p:spPr>
            <a:xfrm>
              <a:off x="8001873" y="-1381172"/>
              <a:ext cx="3771477" cy="1833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15458F"/>
                  </a:solidFill>
                  <a:latin typeface="Georgia" panose="02040502050405020303" pitchFamily="18" charset="0"/>
                </a:rPr>
                <a:t>164,500 </a:t>
              </a:r>
              <a:br>
                <a:rPr lang="en-US" sz="3600" dirty="0">
                  <a:solidFill>
                    <a:srgbClr val="15458F"/>
                  </a:solidFill>
                </a:rPr>
              </a:br>
              <a:endParaRPr lang="en-US" sz="3600" dirty="0">
                <a:solidFill>
                  <a:srgbClr val="15458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9248C6D-B065-F15C-026C-0F255D274D54}"/>
                </a:ext>
              </a:extLst>
            </p:cNvPr>
            <p:cNvSpPr txBox="1"/>
            <p:nvPr/>
          </p:nvSpPr>
          <p:spPr>
            <a:xfrm>
              <a:off x="4163258" y="615129"/>
              <a:ext cx="4174372" cy="145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52%</a:t>
              </a:r>
              <a:r>
                <a:rPr lang="en-US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bleven</a:t>
              </a:r>
              <a:r>
                <a:rPr lang="en-US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minder dan </a:t>
              </a:r>
              <a:r>
                <a:rPr lang="en-US" sz="2800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3 </a:t>
              </a:r>
              <a:r>
                <a:rPr lang="en-US" sz="2800" dirty="0" err="1">
                  <a:solidFill>
                    <a:srgbClr val="FFC000"/>
                  </a:solidFill>
                  <a:latin typeface="Arial Narrow" panose="020B0606020202030204" pitchFamily="34" charset="0"/>
                </a:rPr>
                <a:t>jaar</a:t>
              </a:r>
              <a:r>
                <a:rPr lang="en-US" sz="2800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lid</a:t>
              </a: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66F4FE08-1EC9-0A6E-950A-C61A59C35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02" y="-1324152"/>
              <a:ext cx="1251619" cy="1251619"/>
            </a:xfrm>
            <a:prstGeom prst="rect">
              <a:avLst/>
            </a:prstGeom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E7A97FF3-D7CA-5C4D-DD42-E564559A7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09" y="-1347858"/>
              <a:ext cx="1265583" cy="12655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Waarom </a:t>
            </a:r>
            <a:r>
              <a:rPr lang="en-US" dirty="0" err="1"/>
              <a:t>vertrekken</a:t>
            </a:r>
            <a:r>
              <a:rPr lang="en-US" dirty="0"/>
              <a:t> </a:t>
            </a:r>
            <a:r>
              <a:rPr lang="en-US" dirty="0" err="1"/>
              <a:t>leden</a:t>
            </a:r>
            <a:r>
              <a:rPr lang="en-US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B27BBB5-F495-156C-2F83-EA6DADFB0036}"/>
              </a:ext>
            </a:extLst>
          </p:cNvPr>
          <p:cNvGrpSpPr/>
          <p:nvPr/>
        </p:nvGrpSpPr>
        <p:grpSpPr>
          <a:xfrm>
            <a:off x="1328024" y="1727200"/>
            <a:ext cx="10288920" cy="5106071"/>
            <a:chOff x="1310405" y="1236325"/>
            <a:chExt cx="10618509" cy="5598088"/>
          </a:xfrm>
        </p:grpSpPr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29DC6CBF-D448-FFF7-5369-2B457244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236325"/>
              <a:ext cx="2041599" cy="2041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B47EA789-C7D9-6B9E-D42D-2DD4A845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814" y="1380825"/>
              <a:ext cx="17526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32D5C41D-68E9-0101-2A47-ADE8C80F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058" y="1609181"/>
              <a:ext cx="1417882" cy="141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AB06B70-BCF6-BB81-DBDD-691597ECD2EB}"/>
                </a:ext>
              </a:extLst>
            </p:cNvPr>
            <p:cNvSpPr txBox="1"/>
            <p:nvPr/>
          </p:nvSpPr>
          <p:spPr>
            <a:xfrm>
              <a:off x="1310405" y="3318381"/>
              <a:ext cx="3109192" cy="13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34%</a:t>
              </a:r>
            </a:p>
            <a:p>
              <a:pPr algn="ctr"/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kosten</a:t>
              </a:r>
              <a:r>
                <a:rPr lang="en-US" sz="2800" dirty="0">
                  <a:solidFill>
                    <a:srgbClr val="15458F"/>
                  </a:solidFill>
                  <a:latin typeface="Arial Narrow" panose="020B0606020202030204" pitchFamily="34" charset="0"/>
                </a:rPr>
                <a:t> of </a:t>
              </a:r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tijdsgebrek</a:t>
              </a:r>
              <a:endParaRPr lang="en-US" sz="2800" dirty="0">
                <a:solidFill>
                  <a:srgbClr val="15458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1A43B47A-92CF-2834-F0A5-C1A5EF2D3682}"/>
                </a:ext>
              </a:extLst>
            </p:cNvPr>
            <p:cNvSpPr txBox="1"/>
            <p:nvPr/>
          </p:nvSpPr>
          <p:spPr>
            <a:xfrm>
              <a:off x="4709403" y="3318381"/>
              <a:ext cx="2696996" cy="13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20%</a:t>
              </a:r>
            </a:p>
            <a:p>
              <a:pPr algn="ctr"/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Sfeer</a:t>
              </a:r>
              <a:r>
                <a:rPr lang="en-US" sz="2800" dirty="0">
                  <a:solidFill>
                    <a:srgbClr val="15458F"/>
                  </a:solidFill>
                  <a:latin typeface="Arial Narrow" panose="020B0606020202030204" pitchFamily="34" charset="0"/>
                </a:rPr>
                <a:t> in de club</a:t>
              </a:r>
            </a:p>
          </p:txBody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5DDE33C8-6F5B-462A-44CE-B58E127A373C}"/>
                </a:ext>
              </a:extLst>
            </p:cNvPr>
            <p:cNvSpPr txBox="1"/>
            <p:nvPr/>
          </p:nvSpPr>
          <p:spPr>
            <a:xfrm>
              <a:off x="7335084" y="3318381"/>
              <a:ext cx="4593830" cy="13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17%</a:t>
              </a:r>
            </a:p>
            <a:p>
              <a:pPr algn="ctr"/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Niet</a:t>
              </a:r>
              <a:r>
                <a:rPr lang="en-US" sz="2800" dirty="0">
                  <a:solidFill>
                    <a:srgbClr val="15458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ingeloste</a:t>
              </a:r>
              <a:r>
                <a:rPr lang="en-US" sz="2800" dirty="0">
                  <a:solidFill>
                    <a:srgbClr val="15458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dirty="0" err="1">
                  <a:solidFill>
                    <a:srgbClr val="15458F"/>
                  </a:solidFill>
                  <a:latin typeface="Arial Narrow" panose="020B0606020202030204" pitchFamily="34" charset="0"/>
                </a:rPr>
                <a:t>verwachtingen</a:t>
              </a:r>
              <a:endParaRPr lang="en-US" sz="2800" dirty="0">
                <a:solidFill>
                  <a:srgbClr val="15458F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7" name="Straight Connector 32">
              <a:extLst>
                <a:ext uri="{FF2B5EF4-FFF2-40B4-BE49-F238E27FC236}">
                  <a16:creationId xmlns:a16="http://schemas.microsoft.com/office/drawing/2014/main" id="{6FB63CBC-0035-E690-1638-6EBA19D6EDCB}"/>
                </a:ext>
              </a:extLst>
            </p:cNvPr>
            <p:cNvCxnSpPr/>
            <p:nvPr/>
          </p:nvCxnSpPr>
          <p:spPr>
            <a:xfrm>
              <a:off x="4419600" y="1236329"/>
              <a:ext cx="0" cy="3335673"/>
            </a:xfrm>
            <a:prstGeom prst="line">
              <a:avLst/>
            </a:prstGeom>
            <a:ln w="76200">
              <a:solidFill>
                <a:srgbClr val="1849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5">
              <a:extLst>
                <a:ext uri="{FF2B5EF4-FFF2-40B4-BE49-F238E27FC236}">
                  <a16:creationId xmlns:a16="http://schemas.microsoft.com/office/drawing/2014/main" id="{10669CA1-DAA6-674C-5BCD-CCA052FA20E5}"/>
                </a:ext>
              </a:extLst>
            </p:cNvPr>
            <p:cNvCxnSpPr/>
            <p:nvPr/>
          </p:nvCxnSpPr>
          <p:spPr>
            <a:xfrm>
              <a:off x="7543800" y="1236329"/>
              <a:ext cx="0" cy="3335673"/>
            </a:xfrm>
            <a:prstGeom prst="line">
              <a:avLst/>
            </a:prstGeom>
            <a:ln w="76200">
              <a:solidFill>
                <a:srgbClr val="1849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8E6AE6C-8905-2413-42EF-7400191C5C3D}"/>
                </a:ext>
              </a:extLst>
            </p:cNvPr>
            <p:cNvSpPr/>
            <p:nvPr/>
          </p:nvSpPr>
          <p:spPr>
            <a:xfrm>
              <a:off x="6885541" y="4634373"/>
              <a:ext cx="4593831" cy="2200040"/>
            </a:xfrm>
            <a:custGeom>
              <a:avLst/>
              <a:gdLst>
                <a:gd name="connsiteX0" fmla="*/ 2887222 w 4593831"/>
                <a:gd name="connsiteY0" fmla="*/ 1543 h 2200040"/>
                <a:gd name="connsiteX1" fmla="*/ 4564297 w 4593831"/>
                <a:gd name="connsiteY1" fmla="*/ 535104 h 2200040"/>
                <a:gd name="connsiteX2" fmla="*/ 4593831 w 4593831"/>
                <a:gd name="connsiteY2" fmla="*/ 564307 h 2200040"/>
                <a:gd name="connsiteX3" fmla="*/ 4593831 w 4593831"/>
                <a:gd name="connsiteY3" fmla="*/ 2200040 h 2200040"/>
                <a:gd name="connsiteX4" fmla="*/ 0 w 4593831"/>
                <a:gd name="connsiteY4" fmla="*/ 2200040 h 2200040"/>
                <a:gd name="connsiteX5" fmla="*/ 3286 w 4593831"/>
                <a:gd name="connsiteY5" fmla="*/ 2168347 h 2200040"/>
                <a:gd name="connsiteX6" fmla="*/ 1870685 w 4593831"/>
                <a:gd name="connsiteY6" fmla="*/ 198081 h 2200040"/>
                <a:gd name="connsiteX7" fmla="*/ 2887222 w 4593831"/>
                <a:gd name="connsiteY7" fmla="*/ 1543 h 220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3831" h="2200040">
                  <a:moveTo>
                    <a:pt x="2887222" y="1543"/>
                  </a:moveTo>
                  <a:cubicBezTo>
                    <a:pt x="3547887" y="-19355"/>
                    <a:pt x="4151969" y="172834"/>
                    <a:pt x="4564297" y="535104"/>
                  </a:cubicBezTo>
                  <a:lnTo>
                    <a:pt x="4593831" y="564307"/>
                  </a:lnTo>
                  <a:lnTo>
                    <a:pt x="4593831" y="2200040"/>
                  </a:lnTo>
                  <a:lnTo>
                    <a:pt x="0" y="2200040"/>
                  </a:lnTo>
                  <a:lnTo>
                    <a:pt x="3286" y="2168347"/>
                  </a:lnTo>
                  <a:cubicBezTo>
                    <a:pt x="136247" y="1355856"/>
                    <a:pt x="845506" y="565186"/>
                    <a:pt x="1870685" y="198081"/>
                  </a:cubicBezTo>
                  <a:cubicBezTo>
                    <a:pt x="2212412" y="75713"/>
                    <a:pt x="2556890" y="11992"/>
                    <a:pt x="2887222" y="1543"/>
                  </a:cubicBezTo>
                  <a:close/>
                </a:path>
              </a:pathLst>
            </a:custGeom>
            <a:solidFill>
              <a:srgbClr val="184994">
                <a:alpha val="50000"/>
              </a:srgb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C6E02FA-DC5A-C64F-87E5-655E806DB3BD}"/>
                </a:ext>
              </a:extLst>
            </p:cNvPr>
            <p:cNvSpPr txBox="1"/>
            <p:nvPr/>
          </p:nvSpPr>
          <p:spPr>
            <a:xfrm>
              <a:off x="7724128" y="5259764"/>
              <a:ext cx="3755244" cy="13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34% </a:t>
              </a:r>
              <a:r>
                <a:rPr lang="en-US" sz="3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zouden</a:t>
              </a:r>
              <a:r>
                <a:rPr lang="en-US" sz="36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 Rotary </a:t>
              </a:r>
              <a:r>
                <a:rPr lang="en-US" sz="3600" b="1" dirty="0" err="1">
                  <a:solidFill>
                    <a:srgbClr val="F7A81B"/>
                  </a:solidFill>
                  <a:latin typeface="Arial Narrow" panose="020B0606020202030204" pitchFamily="34" charset="0"/>
                </a:rPr>
                <a:t>niet</a:t>
              </a:r>
              <a:r>
                <a:rPr lang="en-US" sz="3600" b="1" dirty="0">
                  <a:solidFill>
                    <a:srgbClr val="F7A81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aanbevelen</a:t>
              </a:r>
              <a:endParaRPr lang="en-US" sz="3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704D5C96-5327-BAAE-DB97-4CFB8C1F87B4}"/>
              </a:ext>
            </a:extLst>
          </p:cNvPr>
          <p:cNvSpPr txBox="1"/>
          <p:nvPr/>
        </p:nvSpPr>
        <p:spPr>
          <a:xfrm rot="20805707">
            <a:off x="740173" y="5352417"/>
            <a:ext cx="2777935" cy="646331"/>
          </a:xfrm>
          <a:custGeom>
            <a:avLst/>
            <a:gdLst>
              <a:gd name="connsiteX0" fmla="*/ 0 w 2777935"/>
              <a:gd name="connsiteY0" fmla="*/ 0 h 646331"/>
              <a:gd name="connsiteX1" fmla="*/ 611146 w 2777935"/>
              <a:gd name="connsiteY1" fmla="*/ 0 h 646331"/>
              <a:gd name="connsiteX2" fmla="*/ 1194512 w 2777935"/>
              <a:gd name="connsiteY2" fmla="*/ 0 h 646331"/>
              <a:gd name="connsiteX3" fmla="*/ 1777878 w 2777935"/>
              <a:gd name="connsiteY3" fmla="*/ 0 h 646331"/>
              <a:gd name="connsiteX4" fmla="*/ 2250127 w 2777935"/>
              <a:gd name="connsiteY4" fmla="*/ 0 h 646331"/>
              <a:gd name="connsiteX5" fmla="*/ 2777935 w 2777935"/>
              <a:gd name="connsiteY5" fmla="*/ 0 h 646331"/>
              <a:gd name="connsiteX6" fmla="*/ 2777935 w 2777935"/>
              <a:gd name="connsiteY6" fmla="*/ 329629 h 646331"/>
              <a:gd name="connsiteX7" fmla="*/ 2777935 w 2777935"/>
              <a:gd name="connsiteY7" fmla="*/ 646331 h 646331"/>
              <a:gd name="connsiteX8" fmla="*/ 2222348 w 2777935"/>
              <a:gd name="connsiteY8" fmla="*/ 646331 h 646331"/>
              <a:gd name="connsiteX9" fmla="*/ 1750099 w 2777935"/>
              <a:gd name="connsiteY9" fmla="*/ 646331 h 646331"/>
              <a:gd name="connsiteX10" fmla="*/ 1277850 w 2777935"/>
              <a:gd name="connsiteY10" fmla="*/ 646331 h 646331"/>
              <a:gd name="connsiteX11" fmla="*/ 694484 w 2777935"/>
              <a:gd name="connsiteY11" fmla="*/ 646331 h 646331"/>
              <a:gd name="connsiteX12" fmla="*/ 0 w 2777935"/>
              <a:gd name="connsiteY12" fmla="*/ 646331 h 646331"/>
              <a:gd name="connsiteX13" fmla="*/ 0 w 2777935"/>
              <a:gd name="connsiteY13" fmla="*/ 310239 h 646331"/>
              <a:gd name="connsiteX14" fmla="*/ 0 w 2777935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7935" h="646331" fill="none" extrusionOk="0">
                <a:moveTo>
                  <a:pt x="0" y="0"/>
                </a:moveTo>
                <a:cubicBezTo>
                  <a:pt x="179032" y="-11350"/>
                  <a:pt x="383445" y="52499"/>
                  <a:pt x="611146" y="0"/>
                </a:cubicBezTo>
                <a:cubicBezTo>
                  <a:pt x="838847" y="-52499"/>
                  <a:pt x="931585" y="34740"/>
                  <a:pt x="1194512" y="0"/>
                </a:cubicBezTo>
                <a:cubicBezTo>
                  <a:pt x="1457439" y="-34740"/>
                  <a:pt x="1659405" y="35570"/>
                  <a:pt x="1777878" y="0"/>
                </a:cubicBezTo>
                <a:cubicBezTo>
                  <a:pt x="1896351" y="-35570"/>
                  <a:pt x="2086529" y="24837"/>
                  <a:pt x="2250127" y="0"/>
                </a:cubicBezTo>
                <a:cubicBezTo>
                  <a:pt x="2413725" y="-24837"/>
                  <a:pt x="2618053" y="7744"/>
                  <a:pt x="2777935" y="0"/>
                </a:cubicBezTo>
                <a:cubicBezTo>
                  <a:pt x="2780122" y="72899"/>
                  <a:pt x="2741098" y="188421"/>
                  <a:pt x="2777935" y="329629"/>
                </a:cubicBezTo>
                <a:cubicBezTo>
                  <a:pt x="2814772" y="470837"/>
                  <a:pt x="2747696" y="552317"/>
                  <a:pt x="2777935" y="646331"/>
                </a:cubicBezTo>
                <a:cubicBezTo>
                  <a:pt x="2587564" y="680493"/>
                  <a:pt x="2487984" y="629300"/>
                  <a:pt x="2222348" y="646331"/>
                </a:cubicBezTo>
                <a:cubicBezTo>
                  <a:pt x="1956712" y="663362"/>
                  <a:pt x="1962324" y="612840"/>
                  <a:pt x="1750099" y="646331"/>
                </a:cubicBezTo>
                <a:cubicBezTo>
                  <a:pt x="1537874" y="679822"/>
                  <a:pt x="1495178" y="622884"/>
                  <a:pt x="1277850" y="646331"/>
                </a:cubicBezTo>
                <a:cubicBezTo>
                  <a:pt x="1060522" y="669778"/>
                  <a:pt x="846365" y="610146"/>
                  <a:pt x="694484" y="646331"/>
                </a:cubicBezTo>
                <a:cubicBezTo>
                  <a:pt x="542603" y="682516"/>
                  <a:pt x="255058" y="570224"/>
                  <a:pt x="0" y="646331"/>
                </a:cubicBezTo>
                <a:cubicBezTo>
                  <a:pt x="-12781" y="483927"/>
                  <a:pt x="37091" y="433782"/>
                  <a:pt x="0" y="310239"/>
                </a:cubicBezTo>
                <a:cubicBezTo>
                  <a:pt x="-37091" y="186696"/>
                  <a:pt x="4604" y="64801"/>
                  <a:pt x="0" y="0"/>
                </a:cubicBezTo>
                <a:close/>
              </a:path>
              <a:path w="2777935" h="646331" stroke="0" extrusionOk="0">
                <a:moveTo>
                  <a:pt x="0" y="0"/>
                </a:moveTo>
                <a:cubicBezTo>
                  <a:pt x="108215" y="-48829"/>
                  <a:pt x="340368" y="7469"/>
                  <a:pt x="527808" y="0"/>
                </a:cubicBezTo>
                <a:cubicBezTo>
                  <a:pt x="715248" y="-7469"/>
                  <a:pt x="890061" y="33603"/>
                  <a:pt x="1000057" y="0"/>
                </a:cubicBezTo>
                <a:cubicBezTo>
                  <a:pt x="1110053" y="-33603"/>
                  <a:pt x="1461144" y="25500"/>
                  <a:pt x="1611202" y="0"/>
                </a:cubicBezTo>
                <a:cubicBezTo>
                  <a:pt x="1761261" y="-25500"/>
                  <a:pt x="2016843" y="49204"/>
                  <a:pt x="2139010" y="0"/>
                </a:cubicBezTo>
                <a:cubicBezTo>
                  <a:pt x="2261177" y="-49204"/>
                  <a:pt x="2572945" y="7207"/>
                  <a:pt x="2777935" y="0"/>
                </a:cubicBezTo>
                <a:cubicBezTo>
                  <a:pt x="2812607" y="99397"/>
                  <a:pt x="2739874" y="207528"/>
                  <a:pt x="2777935" y="336092"/>
                </a:cubicBezTo>
                <a:cubicBezTo>
                  <a:pt x="2815996" y="464656"/>
                  <a:pt x="2770689" y="558683"/>
                  <a:pt x="2777935" y="646331"/>
                </a:cubicBezTo>
                <a:cubicBezTo>
                  <a:pt x="2631965" y="708579"/>
                  <a:pt x="2400125" y="619266"/>
                  <a:pt x="2222348" y="646331"/>
                </a:cubicBezTo>
                <a:cubicBezTo>
                  <a:pt x="2044571" y="673396"/>
                  <a:pt x="1856060" y="629625"/>
                  <a:pt x="1750099" y="646331"/>
                </a:cubicBezTo>
                <a:cubicBezTo>
                  <a:pt x="1644138" y="663037"/>
                  <a:pt x="1420380" y="629302"/>
                  <a:pt x="1194512" y="646331"/>
                </a:cubicBezTo>
                <a:cubicBezTo>
                  <a:pt x="968644" y="663360"/>
                  <a:pt x="771040" y="638242"/>
                  <a:pt x="638925" y="646331"/>
                </a:cubicBezTo>
                <a:cubicBezTo>
                  <a:pt x="506810" y="654420"/>
                  <a:pt x="203374" y="604783"/>
                  <a:pt x="0" y="646331"/>
                </a:cubicBezTo>
                <a:cubicBezTo>
                  <a:pt x="-33616" y="483157"/>
                  <a:pt x="27355" y="419635"/>
                  <a:pt x="0" y="310239"/>
                </a:cubicBezTo>
                <a:cubicBezTo>
                  <a:pt x="-27355" y="200843"/>
                  <a:pt x="264" y="72993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76200">
            <a:solidFill>
              <a:srgbClr val="06B4E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15458F"/>
                </a:solidFill>
              </a:rPr>
              <a:t>Het tussendoortje komt hier zeker op terug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5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verandert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veranderen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clubs mee?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77483A-1A98-4852-FFDF-B910A7FA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07" y="1783861"/>
            <a:ext cx="6331473" cy="475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7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verandert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veranderen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clubs mee?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759AFBC-8E92-5C95-902C-93F36A5C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3485258"/>
            <a:ext cx="4448908" cy="2965938"/>
          </a:xfrm>
          <a:prstGeom prst="rect">
            <a:avLst/>
          </a:prstGeom>
          <a:ln w="57150">
            <a:solidFill>
              <a:srgbClr val="00B4E6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14442CD-0CBE-B969-1610-BBD916A50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20" y="1867876"/>
            <a:ext cx="4311479" cy="3428864"/>
          </a:xfrm>
          <a:prstGeom prst="rect">
            <a:avLst/>
          </a:prstGeom>
          <a:ln w="57150">
            <a:solidFill>
              <a:srgbClr val="00B4E6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E303A6-7359-E05E-F8F9-20272E058C7C}"/>
              </a:ext>
            </a:extLst>
          </p:cNvPr>
          <p:cNvSpPr txBox="1"/>
          <p:nvPr/>
        </p:nvSpPr>
        <p:spPr>
          <a:xfrm>
            <a:off x="1149520" y="54610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15458F"/>
                </a:solidFill>
              </a:rPr>
              <a:t>1905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A1CDE1B-0051-9100-525D-14EDDC77A639}"/>
              </a:ext>
            </a:extLst>
          </p:cNvPr>
          <p:cNvSpPr txBox="1"/>
          <p:nvPr/>
        </p:nvSpPr>
        <p:spPr>
          <a:xfrm>
            <a:off x="6845300" y="290578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15458F"/>
                </a:solidFill>
              </a:rPr>
              <a:t>2022</a:t>
            </a:r>
          </a:p>
        </p:txBody>
      </p:sp>
      <p:cxnSp>
        <p:nvCxnSpPr>
          <p:cNvPr id="10" name="Gebogen verbindingslijn 9">
            <a:extLst>
              <a:ext uri="{FF2B5EF4-FFF2-40B4-BE49-F238E27FC236}">
                <a16:creationId xmlns:a16="http://schemas.microsoft.com/office/drawing/2014/main" id="{B0296007-F8F5-2C74-9FDD-846803F3BB77}"/>
              </a:ext>
            </a:extLst>
          </p:cNvPr>
          <p:cNvCxnSpPr>
            <a:cxnSpLocks/>
          </p:cNvCxnSpPr>
          <p:nvPr/>
        </p:nvCxnSpPr>
        <p:spPr>
          <a:xfrm>
            <a:off x="5651500" y="3942458"/>
            <a:ext cx="965200" cy="845442"/>
          </a:xfrm>
          <a:prstGeom prst="bentConnector3">
            <a:avLst>
              <a:gd name="adj1" fmla="val 50000"/>
            </a:avLst>
          </a:prstGeom>
          <a:ln w="92075">
            <a:solidFill>
              <a:srgbClr val="06B4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50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_Club_Template_for_Rotarians_EN  -  Alleen-lezen" id="{333474E9-3329-F849-BE42-A26F503E093E}" vid="{AF79A6B7-D5B9-E242-B53E-17B0DBB7D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16290</TotalTime>
  <Words>1024</Words>
  <Application>Microsoft Macintosh PowerPoint</Application>
  <PresentationFormat>Breedbeeld</PresentationFormat>
  <Paragraphs>179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Georgia</vt:lpstr>
      <vt:lpstr>Open Sans</vt:lpstr>
      <vt:lpstr>Wingdings</vt:lpstr>
      <vt:lpstr>Office Theme</vt:lpstr>
      <vt:lpstr>Pre-PETS d2130 </vt:lpstr>
      <vt:lpstr>Rotary bestaat uit drie delen:  de clubs, Rotary International en The Rotary Foundation.</vt:lpstr>
      <vt:lpstr>PowerPoint-presentatie</vt:lpstr>
      <vt:lpstr>Ken je club:  Bij Welke club zit ik?</vt:lpstr>
      <vt:lpstr>Mogelijke club modellen</vt:lpstr>
      <vt:lpstr>Leden vinden en houden</vt:lpstr>
      <vt:lpstr>Waarom vertrekken leden ?</vt:lpstr>
      <vt:lpstr>De wereld verandert,  veranderen Onze clubs mee?</vt:lpstr>
      <vt:lpstr>De wereld verandert,  veranderen Onze clubs mee?</vt:lpstr>
      <vt:lpstr>De wereld verandert, verandert je club mee?  Een paar vragen</vt:lpstr>
      <vt:lpstr>Hoe pak je het aan?  Een paar vragen en bedenkingen</vt:lpstr>
      <vt:lpstr>Waar kan ik er meer over vinden?</vt:lpstr>
      <vt:lpstr>Tussendoortje</vt:lpstr>
      <vt:lpstr>Een eerste afspraak</vt:lpstr>
      <vt:lpstr>De Volgende afspraak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Geert Dewulf</cp:lastModifiedBy>
  <cp:revision>172</cp:revision>
  <cp:lastPrinted>2019-12-04T20:41:25Z</cp:lastPrinted>
  <dcterms:created xsi:type="dcterms:W3CDTF">2019-11-18T03:22:22Z</dcterms:created>
  <dcterms:modified xsi:type="dcterms:W3CDTF">2022-09-20T13:39:38Z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